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59" r:id="rId6"/>
    <p:sldId id="262" r:id="rId7"/>
    <p:sldId id="261" r:id="rId8"/>
    <p:sldId id="264" r:id="rId9"/>
    <p:sldId id="270" r:id="rId10"/>
    <p:sldId id="265" r:id="rId11"/>
    <p:sldId id="272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9FF2C-0E42-4DC0-8180-8D3B1CC4F0E5}" type="datetimeFigureOut">
              <a:rPr lang="en-US" smtClean="0"/>
              <a:t>2024-09-04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88344-8B99-40DE-B319-3E43A5491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88344-8B99-40DE-B319-3E43A54913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6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88344-8B99-40DE-B319-3E43A54913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can already do all of these things with all of these techniques, this might not be the course for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88344-8B99-40DE-B319-3E43A54913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4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B1C6F3-8D05-7245-98E0-6A89EF37B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5733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31B425-093C-0149-952F-11573DF09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1888" y="3218871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B10240F-B4BA-0448-B9CB-BAB80DBF6B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889" y="3519488"/>
            <a:ext cx="8334246" cy="701877"/>
          </a:xfrm>
        </p:spPr>
        <p:txBody>
          <a:bodyPr anchor="t"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subtitle, date or other important information, not to exceed two lines 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4FFE49-5199-9649-BB93-1060548611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889" y="5953913"/>
            <a:ext cx="10311412" cy="5230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name, position, unit/faculty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D50E08-9389-704F-B967-8B33E01F63EE}"/>
              </a:ext>
            </a:extLst>
          </p:cNvPr>
          <p:cNvSpPr/>
          <p:nvPr/>
        </p:nvSpPr>
        <p:spPr>
          <a:xfrm>
            <a:off x="11506200" y="9797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A47717F-59FB-F445-B50C-D4B473F1A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3459" y="232022"/>
            <a:ext cx="456122" cy="71676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1048FA7-FE9A-2229-BF1C-BEC488C55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47" y="905691"/>
            <a:ext cx="8334246" cy="2106570"/>
          </a:xfrm>
        </p:spPr>
        <p:txBody>
          <a:bodyPr rIns="9144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7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05D359-7029-C74B-8048-D1347E3F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9940"/>
            <a:ext cx="12192000" cy="68679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UW–Madison logo with white text on a black background">
            <a:extLst>
              <a:ext uri="{FF2B5EF4-FFF2-40B4-BE49-F238E27FC236}">
                <a16:creationId xmlns:a16="http://schemas.microsoft.com/office/drawing/2014/main" id="{9442AFA6-CAED-D743-9BD0-FB7276EC2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092" y="2911281"/>
            <a:ext cx="3077817" cy="103543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0951C-2E7A-0DEC-AA86-7E536ADC3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13289"/>
            <a:ext cx="12192000" cy="344710"/>
          </a:xfrm>
        </p:spPr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</p:spTree>
    <p:extLst>
      <p:ext uri="{BB962C8B-B14F-4D97-AF65-F5344CB8AC3E}">
        <p14:creationId xmlns:p14="http://schemas.microsoft.com/office/powerpoint/2010/main" val="116784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05D359-7029-C74B-8048-D1347E3F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9939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UW–Madison logo in white text on a red background">
            <a:extLst>
              <a:ext uri="{FF2B5EF4-FFF2-40B4-BE49-F238E27FC236}">
                <a16:creationId xmlns:a16="http://schemas.microsoft.com/office/drawing/2014/main" id="{9442AFA6-CAED-D743-9BD0-FB7276EC2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092" y="2911281"/>
            <a:ext cx="3077817" cy="103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BD7F9E-D457-5EE9-AC3D-A497DF40B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208956"/>
            <a:ext cx="10668000" cy="188259"/>
          </a:xfrm>
        </p:spPr>
        <p:txBody>
          <a:bodyPr>
            <a:normAutofit/>
          </a:bodyPr>
          <a:lstStyle>
            <a:lvl1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Red Closing Slide</a:t>
            </a:r>
          </a:p>
        </p:txBody>
      </p:sp>
    </p:spTree>
    <p:extLst>
      <p:ext uri="{BB962C8B-B14F-4D97-AF65-F5344CB8AC3E}">
        <p14:creationId xmlns:p14="http://schemas.microsoft.com/office/powerpoint/2010/main" val="4235542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2558-5249-546E-BD43-C7C85F243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D17C93-C254-032D-A8BF-E3EFA6422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02EC7-73C9-F316-F8FD-ED26B170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FF71-2F59-9A24-13B0-B91C08962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74A2B-DA9E-3C79-F0FE-EB08AAE5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886F-B9C4-4045-AEA8-ED251DBD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7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DFC75F-7C56-4347-B180-B45A7C3C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" y="1107611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615FB-E867-334E-BB0E-3B18A26595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5300" y="1364143"/>
            <a:ext cx="10668000" cy="4922357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tabLst/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Bulleted list</a:t>
            </a:r>
          </a:p>
          <a:p>
            <a:pPr lvl="1"/>
            <a:r>
              <a:rPr lang="en-US" dirty="0"/>
              <a:t>Bulleted list</a:t>
            </a:r>
          </a:p>
          <a:p>
            <a:pPr lvl="2"/>
            <a:r>
              <a:rPr lang="en-US" dirty="0"/>
              <a:t>Bulleted list</a:t>
            </a:r>
          </a:p>
          <a:p>
            <a:pPr lvl="3"/>
            <a:r>
              <a:rPr lang="en-US" dirty="0"/>
              <a:t>Bulleted list</a:t>
            </a:r>
          </a:p>
          <a:p>
            <a:pPr lvl="4"/>
            <a:r>
              <a:rPr lang="en-US" dirty="0"/>
              <a:t>Bulleted list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E98F05-7E1A-0562-2CC6-DEB32EC0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71192"/>
            <a:ext cx="10668000" cy="637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6FDD6B-C417-B428-E6E6-3F73BCF7AE7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0" y="6513290"/>
            <a:ext cx="12192000" cy="344710"/>
          </a:xfrm>
        </p:spPr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</p:spTree>
    <p:extLst>
      <p:ext uri="{BB962C8B-B14F-4D97-AF65-F5344CB8AC3E}">
        <p14:creationId xmlns:p14="http://schemas.microsoft.com/office/powerpoint/2010/main" val="171693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C7DAD5-CE67-945A-ADD2-8254C2960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" y="1107611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E460417-BF05-0592-3531-BD40BD09C4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13290"/>
            <a:ext cx="12192000" cy="344710"/>
          </a:xfrm>
        </p:spPr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824DE5-F1C9-9A59-EE04-C90DA096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71192"/>
            <a:ext cx="10668000" cy="637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FFAC69-9B07-78BD-D017-39F98CF94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" y="1107611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0671A2-252C-35E3-D853-DDD8792A91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513290"/>
            <a:ext cx="12192000" cy="344710"/>
          </a:xfrm>
        </p:spPr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3027A4-D473-DDFD-9084-063698FB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71192"/>
            <a:ext cx="10668000" cy="637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8A1A1-0371-1266-C6EC-64678B1D38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363663"/>
            <a:ext cx="5362575" cy="4922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27E7948-9686-0F70-A3ED-7C264304C91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34127" y="1363662"/>
            <a:ext cx="5362575" cy="4922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82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C7DAD5-CE67-945A-ADD2-8254C2960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" y="1107611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E460417-BF05-0592-3531-BD40BD09C4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13290"/>
            <a:ext cx="12192000" cy="344710"/>
          </a:xfrm>
        </p:spPr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824DE5-F1C9-9A59-EE04-C90DA096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71192"/>
            <a:ext cx="10668000" cy="637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7A2D06-3A6B-9F47-4CFB-1B0F6BA5161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2427409"/>
            <a:ext cx="5362575" cy="3859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16F960-3D11-42C7-F9D1-D70B2CBF84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301" y="1363663"/>
            <a:ext cx="5362574" cy="901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DD121CF-8302-F82C-71FA-EEE380F250A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34124" y="2427409"/>
            <a:ext cx="5362575" cy="3859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C9085AB-F726-7569-BB94-B4E3460F6E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4125" y="1363663"/>
            <a:ext cx="5362574" cy="901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01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31B425-093C-0149-952F-11573DF09F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51888" y="3218871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1AB265-C0D2-A543-B156-B0221787B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733906"/>
            <a:ext cx="12192000" cy="11240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B10240F-B4BA-0448-B9CB-BAB80DBF6B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889" y="3519488"/>
            <a:ext cx="8334246" cy="701877"/>
          </a:xfrm>
        </p:spPr>
        <p:txBody>
          <a:bodyPr anchor="t"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subtitle, date or other important information, not to exceed two lines 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4FFE49-5199-9649-BB93-1060548611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889" y="5953913"/>
            <a:ext cx="10311412" cy="5230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name, position, unit/faculty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7DDB1-82A5-B7B2-21F2-EAF249AE8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888" y="905690"/>
            <a:ext cx="8334246" cy="2106570"/>
          </a:xfrm>
        </p:spPr>
        <p:txBody>
          <a:bodyPr rIns="91440">
            <a:normAutofit/>
          </a:bodyPr>
          <a:lstStyle>
            <a:lvl1pPr>
              <a:defRPr sz="4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Insert slide title in title or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51656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EB0E-880C-6049-9B69-BA2FEE345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34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C912DB-E11B-3D4C-9D09-221D4E874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24128"/>
            <a:ext cx="11163300" cy="58338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3DBCEB-EA83-B646-A716-9EAB713C52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4226928"/>
            <a:ext cx="5264150" cy="354459"/>
          </a:xfrm>
        </p:spPr>
        <p:txBody>
          <a:bodyPr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Insert subtitle if needed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3DD59-F90E-824A-BBB1-FEED68A85CFA}"/>
              </a:ext>
            </a:extLst>
          </p:cNvPr>
          <p:cNvSpPr/>
          <p:nvPr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B906E23-D9AF-EB4E-BF01-60C6ADFFA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1E94CE-F71B-1944-B826-00353C87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5900" y="4007404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FF968CE-35E2-E543-8D71-1D8778441684}"/>
              </a:ext>
            </a:extLst>
          </p:cNvPr>
          <p:cNvSpPr/>
          <p:nvPr/>
        </p:nvSpPr>
        <p:spPr>
          <a:xfrm>
            <a:off x="8714232" y="1024128"/>
            <a:ext cx="2449068" cy="5833872"/>
          </a:xfrm>
          <a:custGeom>
            <a:avLst/>
            <a:gdLst>
              <a:gd name="connsiteX0" fmla="*/ 0 w 3290316"/>
              <a:gd name="connsiteY0" fmla="*/ 0 h 6193766"/>
              <a:gd name="connsiteX1" fmla="*/ 1490472 w 3290316"/>
              <a:gd name="connsiteY1" fmla="*/ 0 h 6193766"/>
              <a:gd name="connsiteX2" fmla="*/ 2980944 w 3290316"/>
              <a:gd name="connsiteY2" fmla="*/ 0 h 6193766"/>
              <a:gd name="connsiteX3" fmla="*/ 3290316 w 3290316"/>
              <a:gd name="connsiteY3" fmla="*/ 0 h 6193766"/>
              <a:gd name="connsiteX4" fmla="*/ 3290316 w 3290316"/>
              <a:gd name="connsiteY4" fmla="*/ 6185532 h 6193766"/>
              <a:gd name="connsiteX5" fmla="*/ 1492453 w 3290316"/>
              <a:gd name="connsiteY5" fmla="*/ 6185532 h 6193766"/>
              <a:gd name="connsiteX6" fmla="*/ 1490472 w 3290316"/>
              <a:gd name="connsiteY6" fmla="*/ 6193766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0316" h="6193766">
                <a:moveTo>
                  <a:pt x="0" y="0"/>
                </a:moveTo>
                <a:lnTo>
                  <a:pt x="1490472" y="0"/>
                </a:lnTo>
                <a:lnTo>
                  <a:pt x="2980944" y="0"/>
                </a:lnTo>
                <a:lnTo>
                  <a:pt x="3290316" y="0"/>
                </a:lnTo>
                <a:lnTo>
                  <a:pt x="3290316" y="6185532"/>
                </a:lnTo>
                <a:lnTo>
                  <a:pt x="1492453" y="6185532"/>
                </a:lnTo>
                <a:lnTo>
                  <a:pt x="1490472" y="6193766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A01DD-C106-CC69-522D-8C62DD01D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5900" y="2500868"/>
            <a:ext cx="8279202" cy="1367286"/>
          </a:xfrm>
        </p:spPr>
        <p:txBody>
          <a:bodyPr rIns="9144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header slide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E02E9D-9046-E11E-7B73-EB4807607E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0" y="6520322"/>
            <a:ext cx="12192000" cy="344710"/>
          </a:xfrm>
        </p:spPr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</p:spTree>
    <p:extLst>
      <p:ext uri="{BB962C8B-B14F-4D97-AF65-F5344CB8AC3E}">
        <p14:creationId xmlns:p14="http://schemas.microsoft.com/office/powerpoint/2010/main" val="328614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A194C-A4B8-2148-8BE0-5451BAAC5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34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C912DB-E11B-3D4C-9D09-221D4E874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24128"/>
            <a:ext cx="11163300" cy="5825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3DBCEB-EA83-B646-A716-9EAB713C52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4226928"/>
            <a:ext cx="5264150" cy="354459"/>
          </a:xfrm>
        </p:spPr>
        <p:txBody>
          <a:bodyPr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Insert subtitle if needed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2A8E911-3157-1444-8D3E-B3404B047192}"/>
              </a:ext>
            </a:extLst>
          </p:cNvPr>
          <p:cNvSpPr/>
          <p:nvPr/>
        </p:nvSpPr>
        <p:spPr>
          <a:xfrm>
            <a:off x="8714232" y="1024128"/>
            <a:ext cx="2449068" cy="5833872"/>
          </a:xfrm>
          <a:custGeom>
            <a:avLst/>
            <a:gdLst>
              <a:gd name="connsiteX0" fmla="*/ 0 w 3290316"/>
              <a:gd name="connsiteY0" fmla="*/ 0 h 6193766"/>
              <a:gd name="connsiteX1" fmla="*/ 1490472 w 3290316"/>
              <a:gd name="connsiteY1" fmla="*/ 0 h 6193766"/>
              <a:gd name="connsiteX2" fmla="*/ 2980944 w 3290316"/>
              <a:gd name="connsiteY2" fmla="*/ 0 h 6193766"/>
              <a:gd name="connsiteX3" fmla="*/ 3290316 w 3290316"/>
              <a:gd name="connsiteY3" fmla="*/ 0 h 6193766"/>
              <a:gd name="connsiteX4" fmla="*/ 3290316 w 3290316"/>
              <a:gd name="connsiteY4" fmla="*/ 6185532 h 6193766"/>
              <a:gd name="connsiteX5" fmla="*/ 1492453 w 3290316"/>
              <a:gd name="connsiteY5" fmla="*/ 6185532 h 6193766"/>
              <a:gd name="connsiteX6" fmla="*/ 1490472 w 3290316"/>
              <a:gd name="connsiteY6" fmla="*/ 6193766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0316" h="6193766">
                <a:moveTo>
                  <a:pt x="0" y="0"/>
                </a:moveTo>
                <a:lnTo>
                  <a:pt x="1490472" y="0"/>
                </a:lnTo>
                <a:lnTo>
                  <a:pt x="2980944" y="0"/>
                </a:lnTo>
                <a:lnTo>
                  <a:pt x="3290316" y="0"/>
                </a:lnTo>
                <a:lnTo>
                  <a:pt x="3290316" y="6185532"/>
                </a:lnTo>
                <a:lnTo>
                  <a:pt x="1492453" y="6185532"/>
                </a:lnTo>
                <a:lnTo>
                  <a:pt x="1490472" y="6193766"/>
                </a:lnTo>
                <a:close/>
              </a:path>
            </a:pathLst>
          </a:custGeom>
          <a:solidFill>
            <a:schemeClr val="accent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B6D0D8-B441-B94F-81C3-D858DB039304}"/>
              </a:ext>
            </a:extLst>
          </p:cNvPr>
          <p:cNvSpPr/>
          <p:nvPr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54FEC2B-37AF-0F44-BE06-966950F8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EB6C9F2-5465-8D47-8351-B6B681C45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5900" y="4007404"/>
            <a:ext cx="471523" cy="94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0FAE3-817C-39BF-9406-1BB722EB9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5900" y="2514600"/>
            <a:ext cx="8279202" cy="1367286"/>
          </a:xfrm>
        </p:spPr>
        <p:txBody>
          <a:bodyPr rIns="9144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header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61007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13290"/>
            <a:ext cx="12192000" cy="344710"/>
          </a:xfrm>
        </p:spPr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</p:spTree>
    <p:extLst>
      <p:ext uri="{BB962C8B-B14F-4D97-AF65-F5344CB8AC3E}">
        <p14:creationId xmlns:p14="http://schemas.microsoft.com/office/powerpoint/2010/main" val="424887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10668000" cy="567203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330037"/>
            <a:ext cx="10668000" cy="495646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05057"/>
            <a:ext cx="12192000" cy="344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64008" rIns="91440" bIns="64008" rtlCol="0" anchor="ctr">
            <a:spAutoFit/>
          </a:bodyPr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Computer Science 704 – Principles of Programming Languages – Fall 2024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B1986-83A7-3542-BAD9-60B6AA5AD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W–Madison red crest logo&#10;">
            <a:extLst>
              <a:ext uri="{FF2B5EF4-FFF2-40B4-BE49-F238E27FC236}">
                <a16:creationId xmlns:a16="http://schemas.microsoft.com/office/drawing/2014/main" id="{0E552B7F-AB27-DB49-8004-05CB285679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2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6213" indent="-1762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32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350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0922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01838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>
          <p15:clr>
            <a:srgbClr val="F26B43"/>
          </p15:clr>
        </p15:guide>
        <p15:guide id="2" pos="72">
          <p15:clr>
            <a:srgbClr val="F26B43"/>
          </p15:clr>
        </p15:guide>
        <p15:guide id="3" pos="7608">
          <p15:clr>
            <a:srgbClr val="F26B43"/>
          </p15:clr>
        </p15:guide>
        <p15:guide id="4" pos="312">
          <p15:clr>
            <a:srgbClr val="F26B43"/>
          </p15:clr>
        </p15:guide>
        <p15:guide id="5" pos="7248">
          <p15:clr>
            <a:srgbClr val="F26B43"/>
          </p15:clr>
        </p15:guide>
        <p15:guide id="6" orient="horz" pos="4248">
          <p15:clr>
            <a:srgbClr val="F26B43"/>
          </p15:clr>
        </p15:guide>
        <p15:guide id="7" orient="horz" pos="288">
          <p15:clr>
            <a:srgbClr val="F26B43"/>
          </p15:clr>
        </p15:guide>
        <p15:guide id="8" orient="horz" pos="960">
          <p15:clr>
            <a:srgbClr val="F26B43"/>
          </p15:clr>
        </p15:guide>
        <p15:guide id="9" pos="7032">
          <p15:clr>
            <a:srgbClr val="F26B43"/>
          </p15:clr>
        </p15:guide>
        <p15:guide id="10" pos="936">
          <p15:clr>
            <a:srgbClr val="F26B43"/>
          </p15:clr>
        </p15:guide>
        <p15:guide id="11" orient="horz" pos="1152">
          <p15:clr>
            <a:srgbClr val="F26B43"/>
          </p15:clr>
        </p15:guide>
        <p15:guide id="12" orient="horz" pos="3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ecchetti.sites.cs.wisc.edu/cs704/2024fa.html" TargetMode="External"/><Relationship Id="rId2" Type="http://schemas.openxmlformats.org/officeDocument/2006/relationships/hyperlink" Target="mailto:cecchetti@wis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troyallsoftware.com/talks/wa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55CFA-8569-F043-8B81-41EC5228D6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Instructor: Ethan Cecchetti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DA2179-7F60-C7E6-599D-A4E2FFEFB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A41B16-A976-E91F-BA3E-64ECD1ED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47" y="905691"/>
            <a:ext cx="9161670" cy="2106570"/>
          </a:xfrm>
        </p:spPr>
        <p:txBody>
          <a:bodyPr/>
          <a:lstStyle/>
          <a:p>
            <a:r>
              <a:rPr lang="en-US" dirty="0"/>
              <a:t>Comp Sci 704</a:t>
            </a:r>
            <a:br>
              <a:rPr lang="en-US" dirty="0"/>
            </a:br>
            <a:r>
              <a:rPr lang="en-US" dirty="0"/>
              <a:t>Principles of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2961720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F2903C-E1CB-9A9E-6437-62A64ED4D4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n-US" sz="4000" dirty="0"/>
              <a:t>Highly mathematical content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4000" dirty="0"/>
              <a:t>No programming</a:t>
            </a:r>
          </a:p>
          <a:p>
            <a:pPr marL="0" indent="0">
              <a:spcBef>
                <a:spcPts val="3600"/>
              </a:spcBef>
              <a:buNone/>
            </a:pPr>
            <a:endParaRPr lang="en-US" sz="4000" dirty="0"/>
          </a:p>
          <a:p>
            <a:pPr marL="0" indent="0">
              <a:spcBef>
                <a:spcPts val="3600"/>
              </a:spcBef>
              <a:buNone/>
            </a:pPr>
            <a:r>
              <a:rPr lang="en-US" sz="4000" dirty="0"/>
              <a:t>Chalkboard lectures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4000" dirty="0"/>
              <a:t>Notes (hopefully) online after class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EE4F2D4-77AC-8CCB-B655-D19CE84F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DFC337-2F51-89D2-3131-02A85F31A8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2A510CB-2410-B6B3-99A5-8A7993FED9DB}"/>
              </a:ext>
            </a:extLst>
          </p:cNvPr>
          <p:cNvSpPr/>
          <p:nvPr/>
        </p:nvSpPr>
        <p:spPr>
          <a:xfrm>
            <a:off x="5987409" y="2188607"/>
            <a:ext cx="5494138" cy="1814335"/>
          </a:xfrm>
          <a:prstGeom prst="wedgeRoundRectCallout">
            <a:avLst>
              <a:gd name="adj1" fmla="val -33530"/>
              <a:gd name="adj2" fmla="val -6723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Comfort with set theory, induction, and functional programming all helpful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20B7F15-0C65-92F8-40BA-4CC84C36B82B}"/>
              </a:ext>
            </a:extLst>
          </p:cNvPr>
          <p:cNvSpPr/>
          <p:nvPr/>
        </p:nvSpPr>
        <p:spPr>
          <a:xfrm>
            <a:off x="2044969" y="3106875"/>
            <a:ext cx="3784331" cy="1080859"/>
          </a:xfrm>
          <a:prstGeom prst="wedgeRoundRectCallout">
            <a:avLst>
              <a:gd name="adj1" fmla="val -17609"/>
              <a:gd name="adj2" fmla="val -7219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Written problem sets and exams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1B139B0-876F-F7C3-5FC6-C9329136E408}"/>
              </a:ext>
            </a:extLst>
          </p:cNvPr>
          <p:cNvSpPr/>
          <p:nvPr/>
        </p:nvSpPr>
        <p:spPr>
          <a:xfrm>
            <a:off x="5342965" y="4286976"/>
            <a:ext cx="4823012" cy="1080859"/>
          </a:xfrm>
          <a:prstGeom prst="wedgeRoundRectCallout">
            <a:avLst>
              <a:gd name="adj1" fmla="val -57110"/>
              <a:gd name="adj2" fmla="val -1662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This is the only (planned) slide lecture</a:t>
            </a:r>
          </a:p>
        </p:txBody>
      </p:sp>
    </p:spTree>
    <p:extLst>
      <p:ext uri="{BB962C8B-B14F-4D97-AF65-F5344CB8AC3E}">
        <p14:creationId xmlns:p14="http://schemas.microsoft.com/office/powerpoint/2010/main" val="38154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67A0E7-E29B-1F45-5137-C3857F3C90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4000" dirty="0"/>
              <a:t>Participate</a:t>
            </a:r>
          </a:p>
          <a:p>
            <a:pPr marL="0" indent="0">
              <a:spcBef>
                <a:spcPts val="2400"/>
              </a:spcBef>
              <a:buNone/>
            </a:pPr>
            <a:endParaRPr lang="en-US" sz="40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4000" dirty="0"/>
              <a:t>Provide feedback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2C7CE1-30CD-31B3-2BBF-3FAF581C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Expect: A Graduate Class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3F409-A533-77F6-87DD-7D9BC9C169D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3ABE089-5985-5363-FA67-C4A45AD6E220}"/>
              </a:ext>
            </a:extLst>
          </p:cNvPr>
          <p:cNvSpPr/>
          <p:nvPr/>
        </p:nvSpPr>
        <p:spPr>
          <a:xfrm>
            <a:off x="1949552" y="3853774"/>
            <a:ext cx="5333842" cy="649760"/>
          </a:xfrm>
          <a:prstGeom prst="wedgeRoundRectCallout">
            <a:avLst>
              <a:gd name="adj1" fmla="val -26592"/>
              <a:gd name="adj2" fmla="val -9410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My first time teaching 704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C5CBF29-9AB7-5E97-F8DD-AC1F755950AD}"/>
              </a:ext>
            </a:extLst>
          </p:cNvPr>
          <p:cNvSpPr/>
          <p:nvPr/>
        </p:nvSpPr>
        <p:spPr>
          <a:xfrm>
            <a:off x="7352299" y="1992058"/>
            <a:ext cx="3306259" cy="1080859"/>
          </a:xfrm>
          <a:prstGeom prst="wedgeRoundRectCallout">
            <a:avLst>
              <a:gd name="adj1" fmla="val -59179"/>
              <a:gd name="adj2" fmla="val -3247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Wide variety of backgrounds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10276F8-5B76-45A4-4F25-0C34B137D8AA}"/>
              </a:ext>
            </a:extLst>
          </p:cNvPr>
          <p:cNvSpPr/>
          <p:nvPr/>
        </p:nvSpPr>
        <p:spPr>
          <a:xfrm>
            <a:off x="3484155" y="1639046"/>
            <a:ext cx="3536847" cy="1080859"/>
          </a:xfrm>
          <a:prstGeom prst="wedgeRoundRectCallout">
            <a:avLst>
              <a:gd name="adj1" fmla="val -64595"/>
              <a:gd name="adj2" fmla="val -3982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Questions help everyone learn!</a:t>
            </a:r>
          </a:p>
        </p:txBody>
      </p:sp>
    </p:spTree>
    <p:extLst>
      <p:ext uri="{BB962C8B-B14F-4D97-AF65-F5344CB8AC3E}">
        <p14:creationId xmlns:p14="http://schemas.microsoft.com/office/powerpoint/2010/main" val="25746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  <p:bldP spid="10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B0F316-8326-3397-0760-70483D9B25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Written problem sets</a:t>
            </a:r>
          </a:p>
          <a:p>
            <a:pPr marL="548640" lvl="1" indent="-274320">
              <a:spcBef>
                <a:spcPts val="1200"/>
              </a:spcBef>
            </a:pPr>
            <a:r>
              <a:rPr lang="en-US" sz="3600" dirty="0"/>
              <a:t>Challenging material</a:t>
            </a:r>
          </a:p>
          <a:p>
            <a:pPr marL="548640" lvl="1" indent="-274320">
              <a:spcBef>
                <a:spcPts val="1200"/>
              </a:spcBef>
            </a:pPr>
            <a:r>
              <a:rPr lang="en-US" sz="3600" dirty="0"/>
              <a:t>Work in groups, start early!</a:t>
            </a:r>
          </a:p>
          <a:p>
            <a:pPr marL="548640" lvl="1" indent="-274320">
              <a:spcBef>
                <a:spcPts val="1200"/>
              </a:spcBef>
            </a:pPr>
            <a:r>
              <a:rPr lang="en-US" sz="3600" dirty="0"/>
              <a:t>Grades are on an effort scale</a:t>
            </a:r>
          </a:p>
          <a:p>
            <a:pPr marL="731520" lvl="2" indent="0">
              <a:buNone/>
              <a:tabLst>
                <a:tab pos="1463040" algn="l"/>
              </a:tabLst>
            </a:pPr>
            <a:r>
              <a:rPr lang="en-US" sz="3600" dirty="0"/>
              <a:t> ✓	– engaged with material, did reasonably well</a:t>
            </a:r>
          </a:p>
          <a:p>
            <a:pPr marL="731520" lvl="2" indent="0">
              <a:buNone/>
              <a:tabLst>
                <a:tab pos="1463040" algn="l"/>
              </a:tabLst>
            </a:pPr>
            <a:r>
              <a:rPr lang="en-US" sz="3600" dirty="0"/>
              <a:t>✓+	– did something surprisingly awesome</a:t>
            </a:r>
          </a:p>
          <a:p>
            <a:pPr marL="731520" lvl="2" indent="0">
              <a:buNone/>
              <a:tabLst>
                <a:tab pos="1463040" algn="l"/>
              </a:tabLst>
            </a:pPr>
            <a:r>
              <a:rPr lang="en-US" sz="3600" dirty="0"/>
              <a:t> 0	– major gaps or significant misunderstanding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59BBBE-BBA9-990E-4E2E-A7778616D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Expect: </a:t>
            </a:r>
            <a:r>
              <a:rPr lang="en-US" dirty="0" err="1"/>
              <a:t>Homeworks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40CD6-6DEE-F01A-E472-AF8DCF5B25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E29FB60-EDD7-1017-34D6-3DDAC80BD7B1}"/>
              </a:ext>
            </a:extLst>
          </p:cNvPr>
          <p:cNvSpPr/>
          <p:nvPr/>
        </p:nvSpPr>
        <p:spPr>
          <a:xfrm>
            <a:off x="5548392" y="1235291"/>
            <a:ext cx="4323229" cy="1080859"/>
          </a:xfrm>
          <a:prstGeom prst="wedgeRoundRectCallout">
            <a:avLst>
              <a:gd name="adj1" fmla="val -57734"/>
              <a:gd name="adj2" fmla="val 3555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New ideas, not just “lecture practice”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9DB786-9398-C6A9-D889-58FB9A851D66}"/>
              </a:ext>
            </a:extLst>
          </p:cNvPr>
          <p:cNvGrpSpPr/>
          <p:nvPr/>
        </p:nvGrpSpPr>
        <p:grpSpPr>
          <a:xfrm>
            <a:off x="9588156" y="4412999"/>
            <a:ext cx="2343869" cy="747280"/>
            <a:chOff x="9588156" y="4143959"/>
            <a:chExt cx="2343869" cy="74728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2C5F7BC-A3A7-440A-A74E-530542BCED15}"/>
                </a:ext>
              </a:extLst>
            </p:cNvPr>
            <p:cNvSpPr/>
            <p:nvPr/>
          </p:nvSpPr>
          <p:spPr>
            <a:xfrm>
              <a:off x="9588156" y="4168587"/>
              <a:ext cx="2343869" cy="722652"/>
            </a:xfrm>
            <a:custGeom>
              <a:avLst/>
              <a:gdLst>
                <a:gd name="connsiteX0" fmla="*/ 588704 w 2343869"/>
                <a:gd name="connsiteY0" fmla="*/ 0 h 722652"/>
                <a:gd name="connsiteX1" fmla="*/ 798303 w 2343869"/>
                <a:gd name="connsiteY1" fmla="*/ 0 h 722652"/>
                <a:gd name="connsiteX2" fmla="*/ 1261973 w 2343869"/>
                <a:gd name="connsiteY2" fmla="*/ 0 h 722652"/>
                <a:gd name="connsiteX3" fmla="*/ 2244355 w 2343869"/>
                <a:gd name="connsiteY3" fmla="*/ 0 h 722652"/>
                <a:gd name="connsiteX4" fmla="*/ 2343869 w 2343869"/>
                <a:gd name="connsiteY4" fmla="*/ 99514 h 722652"/>
                <a:gd name="connsiteX5" fmla="*/ 2343869 w 2343869"/>
                <a:gd name="connsiteY5" fmla="*/ 348294 h 722652"/>
                <a:gd name="connsiteX6" fmla="*/ 2343869 w 2343869"/>
                <a:gd name="connsiteY6" fmla="*/ 497561 h 722652"/>
                <a:gd name="connsiteX7" fmla="*/ 2244355 w 2343869"/>
                <a:gd name="connsiteY7" fmla="*/ 597075 h 722652"/>
                <a:gd name="connsiteX8" fmla="*/ 1261973 w 2343869"/>
                <a:gd name="connsiteY8" fmla="*/ 597075 h 722652"/>
                <a:gd name="connsiteX9" fmla="*/ 824757 w 2343869"/>
                <a:gd name="connsiteY9" fmla="*/ 722652 h 722652"/>
                <a:gd name="connsiteX10" fmla="*/ 798303 w 2343869"/>
                <a:gd name="connsiteY10" fmla="*/ 597075 h 722652"/>
                <a:gd name="connsiteX11" fmla="*/ 588704 w 2343869"/>
                <a:gd name="connsiteY11" fmla="*/ 597075 h 722652"/>
                <a:gd name="connsiteX12" fmla="*/ 489190 w 2343869"/>
                <a:gd name="connsiteY12" fmla="*/ 497561 h 722652"/>
                <a:gd name="connsiteX13" fmla="*/ 489190 w 2343869"/>
                <a:gd name="connsiteY13" fmla="*/ 497563 h 722652"/>
                <a:gd name="connsiteX14" fmla="*/ 0 w 2343869"/>
                <a:gd name="connsiteY14" fmla="*/ 346136 h 722652"/>
                <a:gd name="connsiteX15" fmla="*/ 489190 w 2343869"/>
                <a:gd name="connsiteY15" fmla="*/ 348294 h 722652"/>
                <a:gd name="connsiteX16" fmla="*/ 489190 w 2343869"/>
                <a:gd name="connsiteY16" fmla="*/ 99514 h 722652"/>
                <a:gd name="connsiteX17" fmla="*/ 588704 w 2343869"/>
                <a:gd name="connsiteY17" fmla="*/ 0 h 72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43869" h="722652">
                  <a:moveTo>
                    <a:pt x="588704" y="0"/>
                  </a:moveTo>
                  <a:lnTo>
                    <a:pt x="798303" y="0"/>
                  </a:lnTo>
                  <a:lnTo>
                    <a:pt x="1261973" y="0"/>
                  </a:lnTo>
                  <a:lnTo>
                    <a:pt x="2244355" y="0"/>
                  </a:lnTo>
                  <a:cubicBezTo>
                    <a:pt x="2299315" y="0"/>
                    <a:pt x="2343869" y="44554"/>
                    <a:pt x="2343869" y="99514"/>
                  </a:cubicBezTo>
                  <a:lnTo>
                    <a:pt x="2343869" y="348294"/>
                  </a:lnTo>
                  <a:lnTo>
                    <a:pt x="2343869" y="497561"/>
                  </a:lnTo>
                  <a:cubicBezTo>
                    <a:pt x="2343869" y="552521"/>
                    <a:pt x="2299315" y="597075"/>
                    <a:pt x="2244355" y="597075"/>
                  </a:cubicBezTo>
                  <a:lnTo>
                    <a:pt x="1261973" y="597075"/>
                  </a:lnTo>
                  <a:lnTo>
                    <a:pt x="824757" y="722652"/>
                  </a:lnTo>
                  <a:lnTo>
                    <a:pt x="798303" y="597075"/>
                  </a:lnTo>
                  <a:lnTo>
                    <a:pt x="588704" y="597075"/>
                  </a:lnTo>
                  <a:cubicBezTo>
                    <a:pt x="533744" y="597075"/>
                    <a:pt x="489190" y="552521"/>
                    <a:pt x="489190" y="497561"/>
                  </a:cubicBezTo>
                  <a:lnTo>
                    <a:pt x="489190" y="497563"/>
                  </a:lnTo>
                  <a:lnTo>
                    <a:pt x="0" y="346136"/>
                  </a:lnTo>
                  <a:lnTo>
                    <a:pt x="489190" y="348294"/>
                  </a:lnTo>
                  <a:lnTo>
                    <a:pt x="489190" y="99514"/>
                  </a:lnTo>
                  <a:cubicBezTo>
                    <a:pt x="489190" y="44554"/>
                    <a:pt x="533744" y="0"/>
                    <a:pt x="588704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dirty="0">
                <a:solidFill>
                  <a:schemeClr val="accent5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706865-CB97-CC4F-988B-BD199765406F}"/>
                </a:ext>
              </a:extLst>
            </p:cNvPr>
            <p:cNvSpPr txBox="1"/>
            <p:nvPr/>
          </p:nvSpPr>
          <p:spPr>
            <a:xfrm>
              <a:off x="10102835" y="4143959"/>
              <a:ext cx="18036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8A3CC4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unusual</a:t>
              </a:r>
              <a:endParaRPr lang="en-US" dirty="0"/>
            </a:p>
          </p:txBody>
        </p:sp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4A59504-0513-CED1-545B-A71656D27B4F}"/>
              </a:ext>
            </a:extLst>
          </p:cNvPr>
          <p:cNvSpPr/>
          <p:nvPr/>
        </p:nvSpPr>
        <p:spPr>
          <a:xfrm>
            <a:off x="7172276" y="2638518"/>
            <a:ext cx="3776878" cy="1080859"/>
          </a:xfrm>
          <a:prstGeom prst="wedgeRoundRectCallout">
            <a:avLst>
              <a:gd name="adj1" fmla="val -60865"/>
              <a:gd name="adj2" fmla="val 3628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Goal is learning, not evaluation</a:t>
            </a:r>
          </a:p>
        </p:txBody>
      </p:sp>
    </p:spTree>
    <p:extLst>
      <p:ext uri="{BB962C8B-B14F-4D97-AF65-F5344CB8AC3E}">
        <p14:creationId xmlns:p14="http://schemas.microsoft.com/office/powerpoint/2010/main" val="179969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5D28CA-4AB0-386F-22BD-FC741E34CD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Two take-home exams</a:t>
            </a:r>
          </a:p>
          <a:p>
            <a:pPr marL="548640" lvl="1" indent="-320040"/>
            <a:r>
              <a:rPr lang="en-US" sz="4000" dirty="0"/>
              <a:t>One midterm (late Oct)</a:t>
            </a:r>
          </a:p>
          <a:p>
            <a:pPr marL="548640" lvl="1" indent="-320040"/>
            <a:r>
              <a:rPr lang="en-US" sz="4000" dirty="0"/>
              <a:t>Cumulative final (Dec)</a:t>
            </a:r>
          </a:p>
          <a:p>
            <a:pPr marL="548640" lvl="1" indent="-320040"/>
            <a:r>
              <a:rPr lang="en-US" sz="4000" dirty="0"/>
              <a:t>Likely 48-hour exams, available for 1 week</a:t>
            </a:r>
          </a:p>
          <a:p>
            <a:pPr marL="548640" lvl="1" indent="-320040"/>
            <a:r>
              <a:rPr lang="en-US" sz="4000" dirty="0"/>
              <a:t>Very picky grading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84450-978E-BA62-4571-66AF3F6E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Expect: Exams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B30E-1CA9-27BB-C274-3D755A9BB1A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0D42770-D252-69A2-A6E1-D1DB13DA2016}"/>
              </a:ext>
            </a:extLst>
          </p:cNvPr>
          <p:cNvSpPr/>
          <p:nvPr/>
        </p:nvSpPr>
        <p:spPr>
          <a:xfrm>
            <a:off x="2877537" y="5512102"/>
            <a:ext cx="5368355" cy="666506"/>
          </a:xfrm>
          <a:prstGeom prst="wedgeRoundRectCallout">
            <a:avLst>
              <a:gd name="adj1" fmla="val 21193"/>
              <a:gd name="adj2" fmla="val -7614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General idea often simple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FB9A147-5606-C0E3-E5E9-462EAC45FA93}"/>
              </a:ext>
            </a:extLst>
          </p:cNvPr>
          <p:cNvSpPr/>
          <p:nvPr/>
        </p:nvSpPr>
        <p:spPr>
          <a:xfrm>
            <a:off x="5250665" y="4180561"/>
            <a:ext cx="5603957" cy="1153720"/>
          </a:xfrm>
          <a:prstGeom prst="wedgeRoundRectCallout">
            <a:avLst>
              <a:gd name="adj1" fmla="val -53982"/>
              <a:gd name="adj2" fmla="val -4102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Course goal: learn to prove theorems very rigorously</a:t>
            </a:r>
          </a:p>
        </p:txBody>
      </p:sp>
    </p:spTree>
    <p:extLst>
      <p:ext uri="{BB962C8B-B14F-4D97-AF65-F5344CB8AC3E}">
        <p14:creationId xmlns:p14="http://schemas.microsoft.com/office/powerpoint/2010/main" val="320547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C8DB7C-FFDB-F6FF-2F4A-424E97FF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6D7AD-1E01-034B-1176-FC9A7C8025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BF591B5-694F-B09D-025F-C2116C494A6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2836164"/>
              </p:ext>
            </p:extLst>
          </p:nvPr>
        </p:nvGraphicFramePr>
        <p:xfrm>
          <a:off x="3146612" y="1450489"/>
          <a:ext cx="5898776" cy="2895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949388">
                  <a:extLst>
                    <a:ext uri="{9D8B030D-6E8A-4147-A177-3AD203B41FA5}">
                      <a16:colId xmlns:a16="http://schemas.microsoft.com/office/drawing/2014/main" val="313179804"/>
                    </a:ext>
                  </a:extLst>
                </a:gridCol>
                <a:gridCol w="2949388">
                  <a:extLst>
                    <a:ext uri="{9D8B030D-6E8A-4147-A177-3AD203B41FA5}">
                      <a16:colId xmlns:a16="http://schemas.microsoft.com/office/drawing/2014/main" val="143908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Assignment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Points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09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Problem Sets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529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Midterm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70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Final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59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Participation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625649"/>
                  </a:ext>
                </a:extLst>
              </a:tr>
            </a:tbl>
          </a:graphicData>
        </a:graphic>
      </p:graphicFrame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C7E4470-7056-B79C-B62D-445F6F3D19DD}"/>
              </a:ext>
            </a:extLst>
          </p:cNvPr>
          <p:cNvSpPr/>
          <p:nvPr/>
        </p:nvSpPr>
        <p:spPr>
          <a:xfrm>
            <a:off x="1479957" y="4709966"/>
            <a:ext cx="8936252" cy="1080859"/>
          </a:xfrm>
          <a:prstGeom prst="wedgeRoundRectCallout">
            <a:avLst>
              <a:gd name="adj1" fmla="val -17128"/>
              <a:gd name="adj2" fmla="val -9017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Stop by Ethan’s office (CS 7395) by Sept 18! (During office hours, please)</a:t>
            </a:r>
          </a:p>
        </p:txBody>
      </p:sp>
    </p:spTree>
    <p:extLst>
      <p:ext uri="{BB962C8B-B14F-4D97-AF65-F5344CB8AC3E}">
        <p14:creationId xmlns:p14="http://schemas.microsoft.com/office/powerpoint/2010/main" val="65896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10498-01E9-A71E-7A54-224B56DA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2ACD5-3857-53D6-5664-BE3451E9EEC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FEF43D-C7D5-8270-A397-EE345DF399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1364143"/>
            <a:ext cx="11463618" cy="4922357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4000" b="1" dirty="0"/>
              <a:t>Instructor: </a:t>
            </a:r>
            <a:r>
              <a:rPr lang="en-US" sz="4000" dirty="0"/>
              <a:t>Ethan Cecchetti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4000" b="1" dirty="0"/>
              <a:t>Office: </a:t>
            </a:r>
            <a:r>
              <a:rPr lang="en-US" sz="4000" dirty="0"/>
              <a:t>CS 7395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4000" b="1" dirty="0"/>
              <a:t>Office Hours:</a:t>
            </a:r>
            <a:r>
              <a:rPr lang="en-US" sz="4000" dirty="0"/>
              <a:t> 2-3pm Wed, or by appointment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4000" b="1" dirty="0"/>
              <a:t>Contact: </a:t>
            </a:r>
            <a:r>
              <a:rPr lang="en-US" sz="4000" dirty="0">
                <a:hlinkClick r:id="rId2"/>
              </a:rPr>
              <a:t>cecchetti@wisc.edu</a:t>
            </a:r>
            <a:endParaRPr lang="en-US" sz="4000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4000" b="1" dirty="0"/>
              <a:t>Course Page: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hlinkClick r:id="rId3"/>
              </a:rPr>
              <a:t>cecchetti.sites.cs.wisc.edu/cs704/2024fa.html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6637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FD8F2F-7E70-7C36-B964-2E56BBA822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Tells a computer what to do</a:t>
            </a:r>
            <a:endParaRPr lang="en-US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7DD0F9-900B-3C65-BF19-52EAE99A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Program?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70D6E-A898-AFE4-11EE-03AD72A73F9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09A41C9-638E-9289-B9FF-1980A277B9B8}"/>
              </a:ext>
            </a:extLst>
          </p:cNvPr>
          <p:cNvSpPr/>
          <p:nvPr/>
        </p:nvSpPr>
        <p:spPr>
          <a:xfrm>
            <a:off x="4313341" y="3990233"/>
            <a:ext cx="4714118" cy="729263"/>
          </a:xfrm>
          <a:prstGeom prst="wedgeRoundRectCallout">
            <a:avLst>
              <a:gd name="adj1" fmla="val 16346"/>
              <a:gd name="adj2" fmla="val -9813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accent5"/>
                </a:solidFill>
              </a:rPr>
              <a:t>Not always obvious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777C957-D316-D9B3-06D3-EF5C25E948AE}"/>
              </a:ext>
            </a:extLst>
          </p:cNvPr>
          <p:cNvSpPr/>
          <p:nvPr/>
        </p:nvSpPr>
        <p:spPr>
          <a:xfrm>
            <a:off x="5581100" y="2372509"/>
            <a:ext cx="4055959" cy="1262082"/>
          </a:xfrm>
          <a:prstGeom prst="wedgeRoundRectCallout">
            <a:avLst>
              <a:gd name="adj1" fmla="val -37447"/>
              <a:gd name="adj2" fmla="val -8333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accent5"/>
                </a:solidFill>
              </a:rPr>
              <a:t>How do we know what it means?</a:t>
            </a:r>
          </a:p>
        </p:txBody>
      </p:sp>
    </p:spTree>
    <p:extLst>
      <p:ext uri="{BB962C8B-B14F-4D97-AF65-F5344CB8AC3E}">
        <p14:creationId xmlns:p14="http://schemas.microsoft.com/office/powerpoint/2010/main" val="246453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032C9-1DBC-ABDC-8346-C01CAEA79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71FBF-3324-0B79-34B5-ADA335D5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 Program Behavior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392EB-EEE3-2CC4-C50F-FFBCA4C0DC5B}"/>
              </a:ext>
            </a:extLst>
          </p:cNvPr>
          <p:cNvSpPr txBox="1"/>
          <p:nvPr/>
        </p:nvSpPr>
        <p:spPr>
          <a:xfrm>
            <a:off x="609858" y="2321980"/>
            <a:ext cx="104388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Wat: </a:t>
            </a:r>
            <a:r>
              <a:rPr lang="en-US" sz="3600" dirty="0">
                <a:hlinkClick r:id="rId3"/>
              </a:rPr>
              <a:t>https://www.destroyallsoftware.com/talks/wat</a:t>
            </a:r>
            <a:endParaRPr lang="en-US" sz="3600" dirty="0"/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[Gary Bernhardt 2012]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F7562A-864B-83CB-EAFE-9B36CB4FFC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4B39E9-17A1-3EC6-0514-2EA32E20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 Program Behavior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3EF195-76F7-CEB8-9EA0-BA533FAD2660}"/>
              </a:ext>
            </a:extLst>
          </p:cNvPr>
          <p:cNvGrpSpPr/>
          <p:nvPr/>
        </p:nvGrpSpPr>
        <p:grpSpPr>
          <a:xfrm>
            <a:off x="495300" y="1189394"/>
            <a:ext cx="7417415" cy="3662541"/>
            <a:chOff x="495300" y="1189394"/>
            <a:chExt cx="7417415" cy="36625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13538E5-5251-72BE-7E27-B01026271481}"/>
                </a:ext>
              </a:extLst>
            </p:cNvPr>
            <p:cNvSpPr txBox="1"/>
            <p:nvPr/>
          </p:nvSpPr>
          <p:spPr>
            <a:xfrm>
              <a:off x="3032564" y="1189394"/>
              <a:ext cx="2342885" cy="6463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sz="3600" b="1" dirty="0"/>
                <a:t>JavaScript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3A44DE-805F-1BA0-1428-75B83C8CD5FA}"/>
                </a:ext>
              </a:extLst>
            </p:cNvPr>
            <p:cNvSpPr txBox="1"/>
            <p:nvPr/>
          </p:nvSpPr>
          <p:spPr>
            <a:xfrm>
              <a:off x="495300" y="1835725"/>
              <a:ext cx="7417415" cy="301621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  <a:latin typeface="Consolas" panose="020B0609020204030204" pitchFamily="49" charset="0"/>
                </a:rPr>
                <a:t>class</a:t>
              </a:r>
              <a:r>
                <a:rPr lang="en-US" sz="3200" dirty="0">
                  <a:latin typeface="Consolas" panose="020B0609020204030204" pitchFamily="49" charset="0"/>
                </a:rPr>
                <a:t> Test {</a:t>
              </a:r>
            </a:p>
            <a:p>
              <a:r>
                <a:rPr lang="en-US" sz="3200" dirty="0">
                  <a:latin typeface="Consolas" panose="020B0609020204030204" pitchFamily="49" charset="0"/>
                </a:rPr>
                <a:t>  </a:t>
              </a:r>
              <a:r>
                <a:rPr lang="en-US" sz="3200" dirty="0" err="1">
                  <a:latin typeface="Consolas" panose="020B0609020204030204" pitchFamily="49" charset="0"/>
                </a:rPr>
                <a:t>amI</a:t>
              </a:r>
              <a:r>
                <a:rPr lang="en-US" sz="3200" dirty="0">
                  <a:latin typeface="Consolas" panose="020B0609020204030204" pitchFamily="49" charset="0"/>
                </a:rPr>
                <a:t>(obj) {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</a:rPr>
                <a:t>return</a:t>
              </a:r>
              <a:r>
                <a:rPr lang="en-US" sz="3200" dirty="0">
                  <a:latin typeface="Consolas" panose="020B0609020204030204" pitchFamily="49" charset="0"/>
                </a:rPr>
                <a:t> </a:t>
              </a:r>
              <a:r>
                <a:rPr lang="en-US" sz="3200" dirty="0">
                  <a:solidFill>
                    <a:schemeClr val="accent3"/>
                  </a:solidFill>
                  <a:latin typeface="Consolas" panose="020B0609020204030204" pitchFamily="49" charset="0"/>
                </a:rPr>
                <a:t>this</a:t>
              </a:r>
              <a:r>
                <a:rPr lang="en-US" sz="3200" dirty="0">
                  <a:latin typeface="Consolas" panose="020B0609020204030204" pitchFamily="49" charset="0"/>
                </a:rPr>
                <a:t> === obj}</a:t>
              </a:r>
            </a:p>
            <a:p>
              <a:r>
                <a:rPr lang="en-US" sz="3200" dirty="0">
                  <a:latin typeface="Consolas" panose="020B0609020204030204" pitchFamily="49" charset="0"/>
                </a:rPr>
                <a:t>}</a:t>
              </a:r>
            </a:p>
            <a:p>
              <a:pPr>
                <a:spcBef>
                  <a:spcPts val="1800"/>
                </a:spcBef>
              </a:pP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</a:rPr>
                <a:t>var</a:t>
              </a:r>
              <a:r>
                <a:rPr lang="en-US" sz="3200" dirty="0">
                  <a:latin typeface="Consolas" panose="020B0609020204030204" pitchFamily="49" charset="0"/>
                </a:rPr>
                <a:t> t = </a:t>
              </a:r>
              <a:r>
                <a:rPr lang="en-US" sz="3200" dirty="0">
                  <a:solidFill>
                    <a:schemeClr val="accent3"/>
                  </a:solidFill>
                  <a:latin typeface="Consolas" panose="020B0609020204030204" pitchFamily="49" charset="0"/>
                </a:rPr>
                <a:t>new</a:t>
              </a:r>
              <a:r>
                <a:rPr lang="en-US" sz="3200" dirty="0">
                  <a:latin typeface="Consolas" panose="020B0609020204030204" pitchFamily="49" charset="0"/>
                </a:rPr>
                <a:t> Test(); </a:t>
              </a:r>
              <a:r>
                <a:rPr lang="en-US" sz="3200" dirty="0" err="1">
                  <a:latin typeface="Consolas" panose="020B0609020204030204" pitchFamily="49" charset="0"/>
                </a:rPr>
                <a:t>t.amI</a:t>
              </a:r>
              <a:r>
                <a:rPr lang="en-US" sz="3200" dirty="0">
                  <a:latin typeface="Consolas" panose="020B0609020204030204" pitchFamily="49" charset="0"/>
                </a:rPr>
                <a:t>(t)</a:t>
              </a:r>
            </a:p>
            <a:p>
              <a:pPr>
                <a:spcBef>
                  <a:spcPts val="1800"/>
                </a:spcBef>
              </a:pP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</a:rPr>
                <a:t>var</a:t>
              </a:r>
              <a:r>
                <a:rPr lang="en-US" sz="3200" dirty="0">
                  <a:latin typeface="Consolas" panose="020B0609020204030204" pitchFamily="49" charset="0"/>
                </a:rPr>
                <a:t> g = </a:t>
              </a:r>
              <a:r>
                <a:rPr lang="en-US" sz="3200" dirty="0" err="1">
                  <a:latin typeface="Consolas" panose="020B0609020204030204" pitchFamily="49" charset="0"/>
                </a:rPr>
                <a:t>t.amI</a:t>
              </a:r>
              <a:r>
                <a:rPr lang="en-US" sz="3200" dirty="0">
                  <a:latin typeface="Consolas" panose="020B0609020204030204" pitchFamily="49" charset="0"/>
                </a:rPr>
                <a:t>; g(t)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211F38-9F6F-CC16-D923-FC0648C11F26}"/>
              </a:ext>
            </a:extLst>
          </p:cNvPr>
          <p:cNvGrpSpPr/>
          <p:nvPr/>
        </p:nvGrpSpPr>
        <p:grpSpPr>
          <a:xfrm>
            <a:off x="8706408" y="1189394"/>
            <a:ext cx="2670923" cy="1954381"/>
            <a:chOff x="8706408" y="1189394"/>
            <a:chExt cx="2670923" cy="19543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27A2B9-ED46-9478-EE9D-608110C846AA}"/>
                </a:ext>
              </a:extLst>
            </p:cNvPr>
            <p:cNvSpPr txBox="1"/>
            <p:nvPr/>
          </p:nvSpPr>
          <p:spPr>
            <a:xfrm>
              <a:off x="8706408" y="1835725"/>
              <a:ext cx="2670923" cy="130805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3200" dirty="0">
                  <a:latin typeface="Consolas" panose="020B0609020204030204" pitchFamily="49" charset="0"/>
                </a:rPr>
                <a:t>a = [1], 2</a:t>
              </a:r>
            </a:p>
            <a:p>
              <a:pPr>
                <a:spcBef>
                  <a:spcPts val="1800"/>
                </a:spcBef>
              </a:pPr>
              <a:r>
                <a:rPr lang="en-US" sz="3200" dirty="0">
                  <a:latin typeface="Consolas" panose="020B0609020204030204" pitchFamily="49" charset="0"/>
                </a:rPr>
                <a:t>a[0] += [3]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9066AF-16EE-C972-FEFB-7D9C153F0A59}"/>
                </a:ext>
              </a:extLst>
            </p:cNvPr>
            <p:cNvSpPr txBox="1"/>
            <p:nvPr/>
          </p:nvSpPr>
          <p:spPr>
            <a:xfrm>
              <a:off x="9213757" y="1189394"/>
              <a:ext cx="1656224" cy="6463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sz="3600" b="1" dirty="0"/>
                <a:t>Python</a:t>
              </a:r>
            </a:p>
          </p:txBody>
        </p:sp>
      </p:grp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3B4C0FD-5A5E-43CA-DC6D-E6CCBABC628D}"/>
              </a:ext>
            </a:extLst>
          </p:cNvPr>
          <p:cNvSpPr/>
          <p:nvPr/>
        </p:nvSpPr>
        <p:spPr>
          <a:xfrm>
            <a:off x="5311923" y="1492087"/>
            <a:ext cx="3149003" cy="729263"/>
          </a:xfrm>
          <a:prstGeom prst="wedgeRoundRectCallout">
            <a:avLst>
              <a:gd name="adj1" fmla="val -19617"/>
              <a:gd name="adj2" fmla="val 9126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“same object”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DE6121-2F74-9F46-D4E6-99595607AB13}"/>
              </a:ext>
            </a:extLst>
          </p:cNvPr>
          <p:cNvSpPr/>
          <p:nvPr/>
        </p:nvSpPr>
        <p:spPr>
          <a:xfrm>
            <a:off x="8097614" y="3248629"/>
            <a:ext cx="3888509" cy="2508115"/>
          </a:xfrm>
          <a:prstGeom prst="roundRect">
            <a:avLst>
              <a:gd name="adj" fmla="val 522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5000"/>
              </a:lnSpc>
            </a:pPr>
            <a:r>
              <a:rPr lang="en-US" sz="3200" dirty="0">
                <a:solidFill>
                  <a:schemeClr val="accent2"/>
                </a:solidFill>
              </a:rPr>
              <a:t>In small groups:</a:t>
            </a:r>
          </a:p>
          <a:p>
            <a:pPr marL="274320" indent="-27432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</a:rPr>
              <a:t>Introduce yourself</a:t>
            </a:r>
          </a:p>
          <a:p>
            <a:pPr marL="548640" lvl="1" indent="-274320">
              <a:lnSpc>
                <a:spcPct val="95000"/>
              </a:lnSpc>
              <a:buFont typeface="Aptos" panose="020B0004020202020204" pitchFamily="34" charset="0"/>
              <a:buChar char="-"/>
            </a:pPr>
            <a:r>
              <a:rPr lang="en-US" sz="3200" dirty="0">
                <a:solidFill>
                  <a:schemeClr val="accent2"/>
                </a:solidFill>
              </a:rPr>
              <a:t>Program &amp; year</a:t>
            </a:r>
          </a:p>
          <a:p>
            <a:pPr marL="548640" lvl="1" indent="-274320">
              <a:lnSpc>
                <a:spcPct val="95000"/>
              </a:lnSpc>
              <a:buFont typeface="Aptos" panose="020B0004020202020204" pitchFamily="34" charset="0"/>
              <a:buChar char="-"/>
            </a:pPr>
            <a:r>
              <a:rPr lang="en-US" sz="3200" dirty="0">
                <a:solidFill>
                  <a:schemeClr val="accent2"/>
                </a:solidFill>
              </a:rPr>
              <a:t>Interests</a:t>
            </a:r>
          </a:p>
          <a:p>
            <a:pPr marL="274320" indent="-27432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</a:rPr>
              <a:t>Analyze programs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E922025-7B11-B244-B702-CC2AD919CD3B}"/>
              </a:ext>
            </a:extLst>
          </p:cNvPr>
          <p:cNvSpPr/>
          <p:nvPr/>
        </p:nvSpPr>
        <p:spPr>
          <a:xfrm>
            <a:off x="3678775" y="4998699"/>
            <a:ext cx="4301050" cy="999134"/>
          </a:xfrm>
          <a:prstGeom prst="wedgeRoundRectCallout">
            <a:avLst>
              <a:gd name="adj1" fmla="val 59284"/>
              <a:gd name="adj2" fmla="val 103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3200" dirty="0">
                <a:solidFill>
                  <a:schemeClr val="accent5"/>
                </a:solidFill>
              </a:rPr>
              <a:t>What </a:t>
            </a:r>
            <a:r>
              <a:rPr lang="en-US" sz="3200" i="1" dirty="0">
                <a:solidFill>
                  <a:schemeClr val="accent5"/>
                </a:solidFill>
              </a:rPr>
              <a:t>should</a:t>
            </a:r>
            <a:r>
              <a:rPr lang="en-US" sz="3200" dirty="0">
                <a:solidFill>
                  <a:schemeClr val="accent5"/>
                </a:solidFill>
              </a:rPr>
              <a:t> they do?</a:t>
            </a:r>
          </a:p>
          <a:p>
            <a:pPr algn="ctr">
              <a:lnSpc>
                <a:spcPct val="95000"/>
              </a:lnSpc>
            </a:pPr>
            <a:r>
              <a:rPr lang="en-US" sz="3200" dirty="0">
                <a:solidFill>
                  <a:schemeClr val="accent5"/>
                </a:solidFill>
              </a:rPr>
              <a:t>What </a:t>
            </a:r>
            <a:r>
              <a:rPr lang="en-US" sz="3200" i="1" dirty="0">
                <a:solidFill>
                  <a:schemeClr val="accent5"/>
                </a:solidFill>
              </a:rPr>
              <a:t>do</a:t>
            </a:r>
            <a:r>
              <a:rPr lang="en-US" sz="3200" dirty="0">
                <a:solidFill>
                  <a:schemeClr val="accent5"/>
                </a:solidFill>
              </a:rPr>
              <a:t> they do?</a:t>
            </a:r>
          </a:p>
        </p:txBody>
      </p:sp>
    </p:spTree>
    <p:extLst>
      <p:ext uri="{BB962C8B-B14F-4D97-AF65-F5344CB8AC3E}">
        <p14:creationId xmlns:p14="http://schemas.microsoft.com/office/powerpoint/2010/main" val="11723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uiExpand="1" build="p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4D7A06-935F-45D2-AFAB-6532262AF8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70D72E-1DF7-452C-D2F4-ED0F3E0B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 Program Behavior: Java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53B65-B541-197D-D285-D0FD7840C44B}"/>
              </a:ext>
            </a:extLst>
          </p:cNvPr>
          <p:cNvSpPr txBox="1"/>
          <p:nvPr/>
        </p:nvSpPr>
        <p:spPr>
          <a:xfrm>
            <a:off x="1824638" y="1541253"/>
            <a:ext cx="8542724" cy="3570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class</a:t>
            </a:r>
            <a:r>
              <a:rPr lang="en-US" sz="3600" dirty="0">
                <a:latin typeface="Consolas" panose="020B0609020204030204" pitchFamily="49" charset="0"/>
              </a:rPr>
              <a:t> A {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   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static final int</a:t>
            </a:r>
            <a:r>
              <a:rPr lang="en-US" sz="3600" dirty="0">
                <a:latin typeface="Consolas" panose="020B0609020204030204" pitchFamily="49" charset="0"/>
              </a:rPr>
              <a:t> a = </a:t>
            </a:r>
            <a:r>
              <a:rPr lang="en-US" sz="3600" dirty="0" err="1">
                <a:latin typeface="Consolas" panose="020B0609020204030204" pitchFamily="49" charset="0"/>
              </a:rPr>
              <a:t>B.b</a:t>
            </a:r>
            <a:r>
              <a:rPr lang="en-US" sz="3600" dirty="0">
                <a:latin typeface="Consolas" panose="020B0609020204030204" pitchFamily="49" charset="0"/>
              </a:rPr>
              <a:t> + 1;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}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class</a:t>
            </a:r>
            <a:r>
              <a:rPr lang="en-US" sz="3600" dirty="0">
                <a:latin typeface="Consolas" panose="020B0609020204030204" pitchFamily="49" charset="0"/>
              </a:rPr>
              <a:t> B {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   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static final int</a:t>
            </a:r>
            <a:r>
              <a:rPr lang="en-US" sz="3600" dirty="0">
                <a:latin typeface="Consolas" panose="020B0609020204030204" pitchFamily="49" charset="0"/>
              </a:rPr>
              <a:t> b = </a:t>
            </a:r>
            <a:r>
              <a:rPr lang="en-US" sz="3600" dirty="0" err="1">
                <a:latin typeface="Consolas" panose="020B0609020204030204" pitchFamily="49" charset="0"/>
              </a:rPr>
              <a:t>A.a</a:t>
            </a:r>
            <a:r>
              <a:rPr lang="en-US" sz="3600" dirty="0">
                <a:latin typeface="Consolas" panose="020B0609020204030204" pitchFamily="49" charset="0"/>
              </a:rPr>
              <a:t> + 1;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FF4F79F-22BA-8517-B5CE-DC16E4953DDE}"/>
              </a:ext>
            </a:extLst>
          </p:cNvPr>
          <p:cNvSpPr/>
          <p:nvPr/>
        </p:nvSpPr>
        <p:spPr>
          <a:xfrm>
            <a:off x="3575107" y="5326372"/>
            <a:ext cx="4508384" cy="729263"/>
          </a:xfrm>
          <a:prstGeom prst="wedgeRoundRectCallout">
            <a:avLst>
              <a:gd name="adj1" fmla="val 14218"/>
              <a:gd name="adj2" fmla="val -8060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What should this do?</a:t>
            </a:r>
          </a:p>
        </p:txBody>
      </p:sp>
    </p:spTree>
    <p:extLst>
      <p:ext uri="{BB962C8B-B14F-4D97-AF65-F5344CB8AC3E}">
        <p14:creationId xmlns:p14="http://schemas.microsoft.com/office/powerpoint/2010/main" val="36336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C954AF-CFB6-8C86-7A10-5A16C6B293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4000" dirty="0"/>
              <a:t>How do we know what a language does?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908E69-1B75-7E5D-76DD-4AF11C83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 Program Behavior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E9C1F-09C5-45DA-F52A-01E8623846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38E93AC-57E8-C1DA-1207-F6DB1C4953AB}"/>
              </a:ext>
            </a:extLst>
          </p:cNvPr>
          <p:cNvSpPr/>
          <p:nvPr/>
        </p:nvSpPr>
        <p:spPr>
          <a:xfrm>
            <a:off x="1028700" y="4549942"/>
            <a:ext cx="3478960" cy="1119856"/>
          </a:xfrm>
          <a:prstGeom prst="wedgeRoundRectCallout">
            <a:avLst>
              <a:gd name="adj1" fmla="val 24489"/>
              <a:gd name="adj2" fmla="val -7274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What should we implement?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2ADE8C8-4EF0-0581-26D3-6FEBEB5E67B8}"/>
              </a:ext>
            </a:extLst>
          </p:cNvPr>
          <p:cNvSpPr/>
          <p:nvPr/>
        </p:nvSpPr>
        <p:spPr>
          <a:xfrm>
            <a:off x="4982841" y="3709245"/>
            <a:ext cx="3176421" cy="663134"/>
          </a:xfrm>
          <a:prstGeom prst="wedgeRoundRectCallout">
            <a:avLst>
              <a:gd name="adj1" fmla="val -56842"/>
              <a:gd name="adj2" fmla="val -4077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Is there a bug?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C389795-BBA3-C34E-416F-4D8CD1C9C8EB}"/>
              </a:ext>
            </a:extLst>
          </p:cNvPr>
          <p:cNvSpPr/>
          <p:nvPr/>
        </p:nvSpPr>
        <p:spPr>
          <a:xfrm>
            <a:off x="1274215" y="3179006"/>
            <a:ext cx="3478960" cy="1119856"/>
          </a:xfrm>
          <a:prstGeom prst="wedgeRoundRectCallout">
            <a:avLst>
              <a:gd name="adj1" fmla="val 30922"/>
              <a:gd name="adj2" fmla="val -7217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Need an implementation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FA07916-236A-4CF3-12A0-F6AD3CC651D2}"/>
              </a:ext>
            </a:extLst>
          </p:cNvPr>
          <p:cNvSpPr/>
          <p:nvPr/>
        </p:nvSpPr>
        <p:spPr>
          <a:xfrm>
            <a:off x="3588860" y="2272528"/>
            <a:ext cx="4570402" cy="663134"/>
          </a:xfrm>
          <a:prstGeom prst="wedgeRoundRectCallout">
            <a:avLst>
              <a:gd name="adj1" fmla="val -12151"/>
              <a:gd name="adj2" fmla="val -11020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Test weird programs?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1BAF10-2806-3ADA-8FD2-196705FA98B6}"/>
              </a:ext>
            </a:extLst>
          </p:cNvPr>
          <p:cNvSpPr/>
          <p:nvPr/>
        </p:nvSpPr>
        <p:spPr>
          <a:xfrm>
            <a:off x="5614289" y="4697431"/>
            <a:ext cx="5237018" cy="8248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Need a specification!</a:t>
            </a:r>
          </a:p>
        </p:txBody>
      </p:sp>
    </p:spTree>
    <p:extLst>
      <p:ext uri="{BB962C8B-B14F-4D97-AF65-F5344CB8AC3E}">
        <p14:creationId xmlns:p14="http://schemas.microsoft.com/office/powerpoint/2010/main" val="30096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  <p:bldP spid="9" grpId="0" animBg="1"/>
      <p:bldP spid="6" grpId="0" animBg="1"/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547087-0B24-5F80-C518-C8471B9A1B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US" sz="4000" dirty="0"/>
              <a:t>How do we specify a programming language?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/>
              <a:t>Industry: specification document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/>
              <a:t>Formal Specification:</a:t>
            </a:r>
          </a:p>
          <a:p>
            <a:pPr marL="640080" lvl="1" indent="-365760">
              <a:spcBef>
                <a:spcPts val="600"/>
              </a:spcBef>
            </a:pPr>
            <a:r>
              <a:rPr lang="en-US" sz="3600" dirty="0"/>
              <a:t>Syntax</a:t>
            </a:r>
          </a:p>
          <a:p>
            <a:pPr marL="640080" lvl="1" indent="-365760">
              <a:spcBef>
                <a:spcPts val="600"/>
              </a:spcBef>
            </a:pPr>
            <a:r>
              <a:rPr lang="en-US" sz="3600" dirty="0"/>
              <a:t>Semantics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86A7C5-98F6-D4E4-E324-6DA2757DC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Specification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AB2D3-07AA-90A8-9C24-CF89594741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3811EA7-FDF6-3381-15FA-AAC0E0A4C1B2}"/>
              </a:ext>
            </a:extLst>
          </p:cNvPr>
          <p:cNvSpPr/>
          <p:nvPr/>
        </p:nvSpPr>
        <p:spPr>
          <a:xfrm>
            <a:off x="3229937" y="3887187"/>
            <a:ext cx="5098461" cy="613396"/>
          </a:xfrm>
          <a:prstGeom prst="wedgeRoundRectCallout">
            <a:avLst>
              <a:gd name="adj1" fmla="val -61015"/>
              <a:gd name="adj2" fmla="val -878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What programs look like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1C39CB2-5352-AA8F-70EE-93AA7D67DE47}"/>
              </a:ext>
            </a:extLst>
          </p:cNvPr>
          <p:cNvSpPr/>
          <p:nvPr/>
        </p:nvSpPr>
        <p:spPr>
          <a:xfrm>
            <a:off x="2673937" y="5099632"/>
            <a:ext cx="3879263" cy="613396"/>
          </a:xfrm>
          <a:prstGeom prst="wedgeRoundRectCallout">
            <a:avLst>
              <a:gd name="adj1" fmla="val -32591"/>
              <a:gd name="adj2" fmla="val -9355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What programs do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B18454C-CA9F-63A8-5C8E-5E2607BEB281}"/>
              </a:ext>
            </a:extLst>
          </p:cNvPr>
          <p:cNvSpPr/>
          <p:nvPr/>
        </p:nvSpPr>
        <p:spPr>
          <a:xfrm>
            <a:off x="8261351" y="2331756"/>
            <a:ext cx="3371849" cy="1097244"/>
          </a:xfrm>
          <a:prstGeom prst="wedgeRoundRectCallout">
            <a:avLst>
              <a:gd name="adj1" fmla="val -62522"/>
              <a:gd name="adj2" fmla="val -2557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Often vague and ambiguous</a:t>
            </a:r>
          </a:p>
        </p:txBody>
      </p:sp>
    </p:spTree>
    <p:extLst>
      <p:ext uri="{BB962C8B-B14F-4D97-AF65-F5344CB8AC3E}">
        <p14:creationId xmlns:p14="http://schemas.microsoft.com/office/powerpoint/2010/main" val="208807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CB57A-149C-0E92-A9C1-21FF6679D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ECB98-E3E7-ADAC-C5A9-84E50EF4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Semantics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207A8B-28F8-5221-32A9-94812DA61F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2080803"/>
            <a:ext cx="5362575" cy="1141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happens when program runs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95E054-3235-146D-27BD-A1F3249954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301" y="1275828"/>
            <a:ext cx="5362574" cy="9017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Dynamic Semantics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F9B00D-AF6B-183E-0033-C5CFBF1189E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34124" y="2080803"/>
            <a:ext cx="5362575" cy="1141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Reason about programs </a:t>
            </a:r>
            <a:r>
              <a:rPr lang="en-US" sz="3600" i="1" dirty="0"/>
              <a:t>before</a:t>
            </a:r>
            <a:r>
              <a:rPr lang="en-US" sz="3600" dirty="0"/>
              <a:t> they run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511A88-C0CF-2FE1-C37D-3DF36482BF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4125" y="1275828"/>
            <a:ext cx="5362574" cy="9017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Static Semantics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780E50B-46C5-F290-5C76-29F36C0CA7ED}"/>
              </a:ext>
            </a:extLst>
          </p:cNvPr>
          <p:cNvSpPr txBox="1">
            <a:spLocks/>
          </p:cNvSpPr>
          <p:nvPr/>
        </p:nvSpPr>
        <p:spPr>
          <a:xfrm>
            <a:off x="307100" y="3277097"/>
            <a:ext cx="5738976" cy="302122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32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350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922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0183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2"/>
                </a:solidFill>
              </a:rPr>
              <a:t>Operational Semantics</a:t>
            </a:r>
          </a:p>
          <a:p>
            <a:pPr marL="640080" lvl="1" indent="-274320"/>
            <a:r>
              <a:rPr lang="en-US" dirty="0"/>
              <a:t>Execution on abstract machine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2"/>
                </a:solidFill>
              </a:rPr>
              <a:t>Denotational Semantics</a:t>
            </a:r>
          </a:p>
          <a:p>
            <a:pPr marL="640080" lvl="1" indent="-274320"/>
            <a:r>
              <a:rPr lang="en-US" dirty="0"/>
              <a:t>Program as mathematical object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2"/>
                </a:solidFill>
              </a:rPr>
              <a:t>Axiomatic Semantics</a:t>
            </a:r>
          </a:p>
          <a:p>
            <a:pPr marL="640080" lvl="1" indent="-274320"/>
            <a:r>
              <a:rPr lang="en-US" dirty="0"/>
              <a:t>Logical formulae program obeys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0406A27-6718-8D39-6C25-155C00FA034B}"/>
              </a:ext>
            </a:extLst>
          </p:cNvPr>
          <p:cNvSpPr txBox="1">
            <a:spLocks/>
          </p:cNvSpPr>
          <p:nvPr/>
        </p:nvSpPr>
        <p:spPr>
          <a:xfrm>
            <a:off x="6183037" y="3277097"/>
            <a:ext cx="5664750" cy="268423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32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350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922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0183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2"/>
                </a:solidFill>
              </a:rPr>
              <a:t>Type Systems</a:t>
            </a:r>
          </a:p>
          <a:p>
            <a:pPr marL="640080" lvl="1" indent="-274320"/>
            <a:r>
              <a:rPr lang="en-US" dirty="0"/>
              <a:t>How sub-programs may interact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2"/>
                </a:solidFill>
              </a:rPr>
              <a:t>Static Analysis</a:t>
            </a:r>
          </a:p>
          <a:p>
            <a:pPr marL="640080" lvl="1" indent="-274320"/>
            <a:r>
              <a:rPr lang="en-US" dirty="0"/>
              <a:t>Many properties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FFB7F4-7F71-D75A-934F-B644D3258837}"/>
              </a:ext>
            </a:extLst>
          </p:cNvPr>
          <p:cNvSpPr/>
          <p:nvPr/>
        </p:nvSpPr>
        <p:spPr>
          <a:xfrm>
            <a:off x="5530979" y="201985"/>
            <a:ext cx="4043327" cy="11411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Precisely define these ideas!</a:t>
            </a:r>
          </a:p>
        </p:txBody>
      </p:sp>
    </p:spTree>
    <p:extLst>
      <p:ext uri="{BB962C8B-B14F-4D97-AF65-F5344CB8AC3E}">
        <p14:creationId xmlns:p14="http://schemas.microsoft.com/office/powerpoint/2010/main" val="36250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A712C0-4A94-F60A-868F-28AA273DC8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n-US" sz="4000" dirty="0"/>
              <a:t>You will be able to:</a:t>
            </a:r>
          </a:p>
          <a:p>
            <a:pPr marL="274320" indent="-274320">
              <a:spcBef>
                <a:spcPts val="600"/>
              </a:spcBef>
            </a:pPr>
            <a:r>
              <a:rPr lang="en-US" sz="3600" dirty="0"/>
              <a:t>Define language features with formal models.</a:t>
            </a:r>
          </a:p>
          <a:p>
            <a:pPr marL="274320" indent="-274320">
              <a:spcBef>
                <a:spcPts val="3600"/>
              </a:spcBef>
            </a:pPr>
            <a:r>
              <a:rPr lang="en-US" sz="3600" dirty="0"/>
              <a:t>State and prove theorems about languages using a variety of techniques.</a:t>
            </a:r>
          </a:p>
          <a:p>
            <a:pPr marL="274320" indent="-274320">
              <a:spcBef>
                <a:spcPts val="3600"/>
              </a:spcBef>
            </a:pPr>
            <a:r>
              <a:rPr lang="en-US" sz="3600" dirty="0"/>
              <a:t>Analyze language properties with formal techniques.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5F7390-71F8-5F86-C549-53396498E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01EBE4-D2D3-69C5-EF84-C1A078D0226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2024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9627C01-6A15-7FEC-D4A1-C1EEAF32E2B7}"/>
              </a:ext>
            </a:extLst>
          </p:cNvPr>
          <p:cNvSpPr/>
          <p:nvPr/>
        </p:nvSpPr>
        <p:spPr>
          <a:xfrm>
            <a:off x="5607894" y="903671"/>
            <a:ext cx="5390484" cy="991132"/>
          </a:xfrm>
          <a:prstGeom prst="wedgeRoundRectCallout">
            <a:avLst>
              <a:gd name="adj1" fmla="val -16897"/>
              <a:gd name="adj2" fmla="val 7167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accent5"/>
                </a:solidFill>
              </a:rPr>
              <a:t>Inference rules, denotational semantics, etc.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6E3E99B-FF8B-8C28-2436-4D40F462E77C}"/>
              </a:ext>
            </a:extLst>
          </p:cNvPr>
          <p:cNvSpPr/>
          <p:nvPr/>
        </p:nvSpPr>
        <p:spPr>
          <a:xfrm>
            <a:off x="5599442" y="3554802"/>
            <a:ext cx="5831698" cy="587969"/>
          </a:xfrm>
          <a:prstGeom prst="wedgeRoundRectCallout">
            <a:avLst>
              <a:gd name="adj1" fmla="val -58680"/>
              <a:gd name="adj2" fmla="val -2397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accent5"/>
                </a:solidFill>
              </a:rPr>
              <a:t>Induction, logical relations, etc.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122AFF6-BB19-F3FC-95FC-BA5FE92EA091}"/>
              </a:ext>
            </a:extLst>
          </p:cNvPr>
          <p:cNvSpPr/>
          <p:nvPr/>
        </p:nvSpPr>
        <p:spPr>
          <a:xfrm>
            <a:off x="1566630" y="5191856"/>
            <a:ext cx="4041264" cy="991132"/>
          </a:xfrm>
          <a:prstGeom prst="wedgeRoundRectCallout">
            <a:avLst>
              <a:gd name="adj1" fmla="val 16172"/>
              <a:gd name="adj2" fmla="val -7284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accent5"/>
                </a:solidFill>
              </a:rPr>
              <a:t>Termination, secure information flow, etc.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6DFE947-F979-D249-F950-68AB97CD03E5}"/>
              </a:ext>
            </a:extLst>
          </p:cNvPr>
          <p:cNvSpPr/>
          <p:nvPr/>
        </p:nvSpPr>
        <p:spPr>
          <a:xfrm>
            <a:off x="7091396" y="5191856"/>
            <a:ext cx="4354590" cy="991132"/>
          </a:xfrm>
          <a:prstGeom prst="wedgeRoundRectCallout">
            <a:avLst>
              <a:gd name="adj1" fmla="val -16803"/>
              <a:gd name="adj2" fmla="val -7829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accent5"/>
                </a:solidFill>
              </a:rPr>
              <a:t>Type systems, abstract interpretation, etc.</a:t>
            </a:r>
          </a:p>
        </p:txBody>
      </p:sp>
    </p:spTree>
    <p:extLst>
      <p:ext uri="{BB962C8B-B14F-4D97-AF65-F5344CB8AC3E}">
        <p14:creationId xmlns:p14="http://schemas.microsoft.com/office/powerpoint/2010/main" val="142720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UW-Madsion-Theme">
  <a:themeElements>
    <a:clrScheme name="Office + UW Madison Red">
      <a:dk1>
        <a:srgbClr val="202020"/>
      </a:dk1>
      <a:lt1>
        <a:srgbClr val="FFFFFF"/>
      </a:lt1>
      <a:dk2>
        <a:srgbClr val="101010"/>
      </a:dk2>
      <a:lt2>
        <a:srgbClr val="DADFE1"/>
      </a:lt2>
      <a:accent1>
        <a:srgbClr val="C5050C"/>
      </a:accent1>
      <a:accent2>
        <a:srgbClr val="4472C4"/>
      </a:accent2>
      <a:accent3>
        <a:srgbClr val="ED7D31"/>
      </a:accent3>
      <a:accent4>
        <a:srgbClr val="FFC000"/>
      </a:accent4>
      <a:accent5>
        <a:srgbClr val="8A3CC4"/>
      </a:accent5>
      <a:accent6>
        <a:srgbClr val="70AD47"/>
      </a:accent6>
      <a:hlink>
        <a:srgbClr val="0479A8"/>
      </a:hlink>
      <a:folHlink>
        <a:srgbClr val="0479A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-Madsion-Theme" id="{66260DD8-02F1-49A3-B7E1-8B7906324D72}" vid="{DAB8D696-C94E-4C63-92E0-F3D97FCA40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UW-Madsion-Theme</Template>
  <TotalTime>4377</TotalTime>
  <Words>793</Words>
  <Application>Microsoft Office PowerPoint</Application>
  <PresentationFormat>Widescreen</PresentationFormat>
  <Paragraphs>148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Consolas</vt:lpstr>
      <vt:lpstr>UW-Madsion-Theme</vt:lpstr>
      <vt:lpstr>Comp Sci 704 Principles of Programming Languages</vt:lpstr>
      <vt:lpstr>What is a Program?</vt:lpstr>
      <vt:lpstr>Odd Program Behavior</vt:lpstr>
      <vt:lpstr>Odd Program Behavior</vt:lpstr>
      <vt:lpstr>Odd Program Behavior: Java</vt:lpstr>
      <vt:lpstr>Odd Program Behavior</vt:lpstr>
      <vt:lpstr>Language Specification</vt:lpstr>
      <vt:lpstr>Formal Semantics</vt:lpstr>
      <vt:lpstr>Learning Outcomes</vt:lpstr>
      <vt:lpstr>What to Expect</vt:lpstr>
      <vt:lpstr>What to Expect: A Graduate Class</vt:lpstr>
      <vt:lpstr>What to Expect: Homeworks</vt:lpstr>
      <vt:lpstr>What to Expect: Exams</vt:lpstr>
      <vt:lpstr>Grading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Ethan Cecchetti</dc:creator>
  <cp:lastModifiedBy>Ethan Cecchetti</cp:lastModifiedBy>
  <cp:revision>77</cp:revision>
  <dcterms:created xsi:type="dcterms:W3CDTF">2024-08-14T19:35:50Z</dcterms:created>
  <dcterms:modified xsi:type="dcterms:W3CDTF">2024-09-04T16:51:36Z</dcterms:modified>
</cp:coreProperties>
</file>