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1" r:id="rId5"/>
    <p:sldId id="259" r:id="rId6"/>
    <p:sldId id="262" r:id="rId7"/>
    <p:sldId id="261" r:id="rId8"/>
    <p:sldId id="264" r:id="rId9"/>
    <p:sldId id="270" r:id="rId10"/>
    <p:sldId id="265" r:id="rId11"/>
    <p:sldId id="274" r:id="rId12"/>
    <p:sldId id="266" r:id="rId13"/>
    <p:sldId id="267" r:id="rId14"/>
    <p:sldId id="268" r:id="rId15"/>
    <p:sldId id="269" r:id="rId16"/>
    <p:sldId id="275" r:id="rId17"/>
    <p:sldId id="282" r:id="rId18"/>
    <p:sldId id="273" r:id="rId19"/>
    <p:sldId id="276" r:id="rId20"/>
    <p:sldId id="277" r:id="rId21"/>
    <p:sldId id="281" r:id="rId22"/>
    <p:sldId id="278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9FF2C-0E42-4DC0-8180-8D3B1CC4F0E5}" type="datetimeFigureOut">
              <a:rPr lang="en-US" smtClean="0"/>
              <a:t>2025-09-04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8344-8B99-40DE-B319-3E43A549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88344-8B99-40DE-B319-3E43A5491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88344-8B99-40DE-B319-3E43A5491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88344-8B99-40DE-B319-3E43A5491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6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can already do all of these things with all of these techniques, this might not be the course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88344-8B99-40DE-B319-3E43A5491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1C6F3-8D05-7245-98E0-6A89EF37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57339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D50E08-9389-704F-B967-8B33E01F63EE}"/>
              </a:ext>
            </a:extLst>
          </p:cNvPr>
          <p:cNvSpPr/>
          <p:nvPr/>
        </p:nvSpPr>
        <p:spPr>
          <a:xfrm>
            <a:off x="11506200" y="9797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47717F-59FB-F445-B50C-D4B473F1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459" y="232022"/>
            <a:ext cx="456122" cy="7167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048FA7-FE9A-2229-BF1C-BEC488C5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47" y="905691"/>
            <a:ext cx="8334246" cy="2106570"/>
          </a:xfrm>
        </p:spPr>
        <p:txBody>
          <a:bodyPr rIns="9144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940"/>
            <a:ext cx="12192000" cy="6867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with white text on a black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0951C-2E7A-0DEC-AA86-7E536ADC3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13289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</p:spTree>
    <p:extLst>
      <p:ext uri="{BB962C8B-B14F-4D97-AF65-F5344CB8AC3E}">
        <p14:creationId xmlns:p14="http://schemas.microsoft.com/office/powerpoint/2010/main" val="11678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5D359-7029-C74B-8048-D1347E3F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W–Madison logo in white text on a red background">
            <a:extLst>
              <a:ext uri="{FF2B5EF4-FFF2-40B4-BE49-F238E27FC236}">
                <a16:creationId xmlns:a16="http://schemas.microsoft.com/office/drawing/2014/main" id="{9442AFA6-CAED-D743-9BD0-FB7276EC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D7F9E-D457-5EE9-AC3D-A497DF40B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208956"/>
            <a:ext cx="10668000" cy="188259"/>
          </a:xfrm>
        </p:spPr>
        <p:txBody>
          <a:bodyPr>
            <a:normAutofit/>
          </a:bodyPr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Red Closing Slide</a:t>
            </a:r>
          </a:p>
        </p:txBody>
      </p:sp>
    </p:spTree>
    <p:extLst>
      <p:ext uri="{BB962C8B-B14F-4D97-AF65-F5344CB8AC3E}">
        <p14:creationId xmlns:p14="http://schemas.microsoft.com/office/powerpoint/2010/main" val="423554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2558-5249-546E-BD43-C7C85F24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17C93-C254-032D-A8BF-E3EFA6422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2EC7-73C9-F316-F8FD-ED26B170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FF71-2F59-9A24-13B0-B91C0896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74A2B-DA9E-3C79-F0FE-EB08AAE5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886F-B9C4-4045-AEA8-ED251DBD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7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FC75F-7C56-4347-B180-B45A7C3C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615FB-E867-334E-BB0E-3B18A26595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5300" y="1364143"/>
            <a:ext cx="10668000" cy="4922357"/>
          </a:xfrm>
        </p:spPr>
        <p:txBody>
          <a:bodyPr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tabLst/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Bulleted list</a:t>
            </a:r>
          </a:p>
          <a:p>
            <a:pPr lvl="3"/>
            <a:r>
              <a:rPr lang="en-US" dirty="0"/>
              <a:t>Bulleted list</a:t>
            </a:r>
          </a:p>
          <a:p>
            <a:pPr lvl="4"/>
            <a:r>
              <a:rPr lang="en-US" dirty="0"/>
              <a:t>Bulleted list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E98F05-7E1A-0562-2CC6-DEB32EC0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FDD6B-C417-B428-E6E6-3F73BCF7AE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</p:spTree>
    <p:extLst>
      <p:ext uri="{BB962C8B-B14F-4D97-AF65-F5344CB8AC3E}">
        <p14:creationId xmlns:p14="http://schemas.microsoft.com/office/powerpoint/2010/main" val="17169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C7DAD5-CE67-945A-ADD2-8254C2960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460417-BF05-0592-3531-BD40BD09C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824DE5-F1C9-9A59-EE04-C90DA096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FFAC69-9B07-78BD-D017-39F98CF9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0671A2-252C-35E3-D853-DDD8792A91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3027A4-D473-DDFD-9084-063698FB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8A1A1-0371-1266-C6EC-64678B1D38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1363663"/>
            <a:ext cx="5362575" cy="492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27E7948-9686-0F70-A3ED-7C264304C9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34127" y="1363662"/>
            <a:ext cx="5362575" cy="492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8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C7DAD5-CE67-945A-ADD2-8254C2960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" y="110761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E460417-BF05-0592-3531-BD40BD09C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824DE5-F1C9-9A59-EE04-C90DA096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1192"/>
            <a:ext cx="10668000" cy="63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7A2D06-3A6B-9F47-4CFB-1B0F6BA5161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2427409"/>
            <a:ext cx="5362575" cy="3859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16F960-3D11-42C7-F9D1-D70B2CBF84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1363663"/>
            <a:ext cx="5362574" cy="90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DD121CF-8302-F82C-71FA-EEE380F250A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4124" y="2427409"/>
            <a:ext cx="5362575" cy="3859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C9085AB-F726-7569-BB94-B4E3460F6E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25" y="1363663"/>
            <a:ext cx="5362574" cy="90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1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31B425-093C-0149-952F-11573DF09F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51888" y="3218871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AB265-C0D2-A543-B156-B0221787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733906"/>
            <a:ext cx="12192000" cy="1124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10240F-B4BA-0448-B9CB-BAB80DBF6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889" y="3519488"/>
            <a:ext cx="8334246" cy="701877"/>
          </a:xfrm>
        </p:spPr>
        <p:txBody>
          <a:bodyPr anchor="t"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subtitle, date or other important information, not to exceed two lines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4FFE49-5199-9649-BB93-1060548611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889" y="5953913"/>
            <a:ext cx="10311412" cy="5230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7DDB1-82A5-B7B2-21F2-EAF249AE8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888" y="905690"/>
            <a:ext cx="8334246" cy="2106570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Insert slide title in title or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51656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EB0E-880C-6049-9B69-BA2FEE34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24128"/>
            <a:ext cx="11163300" cy="583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3DD59-F90E-824A-BBB1-FEED68A85CFA}"/>
              </a:ext>
            </a:extLst>
          </p:cNvPr>
          <p:cNvSpPr/>
          <p:nvPr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B906E23-D9AF-EB4E-BF01-60C6ADFF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1E94CE-F71B-1944-B826-00353C87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F968CE-35E2-E543-8D71-1D8778441684}"/>
              </a:ext>
            </a:extLst>
          </p:cNvPr>
          <p:cNvSpPr/>
          <p:nvPr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A01DD-C106-CC69-522D-8C62DD01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00868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02E9D-9046-E11E-7B73-EB4807607E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520322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2861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194C-A4B8-2148-8BE0-5451BAAC5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4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C912DB-E11B-3D4C-9D09-221D4E87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24128"/>
            <a:ext cx="11163300" cy="5825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3DBCEB-EA83-B646-A716-9EAB713C5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4226928"/>
            <a:ext cx="5264150" cy="354459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Insert subtitle if needed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A8E911-3157-1444-8D3E-B3404B047192}"/>
              </a:ext>
            </a:extLst>
          </p:cNvPr>
          <p:cNvSpPr/>
          <p:nvPr/>
        </p:nvSpPr>
        <p:spPr>
          <a:xfrm>
            <a:off x="8714232" y="1024128"/>
            <a:ext cx="2449068" cy="5833872"/>
          </a:xfrm>
          <a:custGeom>
            <a:avLst/>
            <a:gdLst>
              <a:gd name="connsiteX0" fmla="*/ 0 w 3290316"/>
              <a:gd name="connsiteY0" fmla="*/ 0 h 6193766"/>
              <a:gd name="connsiteX1" fmla="*/ 1490472 w 3290316"/>
              <a:gd name="connsiteY1" fmla="*/ 0 h 6193766"/>
              <a:gd name="connsiteX2" fmla="*/ 2980944 w 3290316"/>
              <a:gd name="connsiteY2" fmla="*/ 0 h 6193766"/>
              <a:gd name="connsiteX3" fmla="*/ 3290316 w 3290316"/>
              <a:gd name="connsiteY3" fmla="*/ 0 h 6193766"/>
              <a:gd name="connsiteX4" fmla="*/ 3290316 w 3290316"/>
              <a:gd name="connsiteY4" fmla="*/ 6185532 h 6193766"/>
              <a:gd name="connsiteX5" fmla="*/ 1492453 w 3290316"/>
              <a:gd name="connsiteY5" fmla="*/ 6185532 h 6193766"/>
              <a:gd name="connsiteX6" fmla="*/ 1490472 w 3290316"/>
              <a:gd name="connsiteY6" fmla="*/ 6193766 h 61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0316" h="6193766">
                <a:moveTo>
                  <a:pt x="0" y="0"/>
                </a:moveTo>
                <a:lnTo>
                  <a:pt x="1490472" y="0"/>
                </a:lnTo>
                <a:lnTo>
                  <a:pt x="2980944" y="0"/>
                </a:lnTo>
                <a:lnTo>
                  <a:pt x="3290316" y="0"/>
                </a:lnTo>
                <a:lnTo>
                  <a:pt x="3290316" y="6185532"/>
                </a:lnTo>
                <a:lnTo>
                  <a:pt x="1492453" y="6185532"/>
                </a:lnTo>
                <a:lnTo>
                  <a:pt x="1490472" y="6193766"/>
                </a:lnTo>
                <a:close/>
              </a:path>
            </a:pathLst>
          </a:cu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6D0D8-B441-B94F-81C3-D858DB039304}"/>
              </a:ext>
            </a:extLst>
          </p:cNvPr>
          <p:cNvSpPr/>
          <p:nvPr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4FEC2B-37AF-0F44-BE06-966950F8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B6C9F2-5465-8D47-8351-B6B681C4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900" y="4007404"/>
            <a:ext cx="471523" cy="9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0FAE3-817C-39BF-9406-1BB722EB9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2514600"/>
            <a:ext cx="8279202" cy="1367286"/>
          </a:xfrm>
        </p:spPr>
        <p:txBody>
          <a:bodyPr rIns="9144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header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00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13290"/>
            <a:ext cx="12192000" cy="344710"/>
          </a:xfrm>
        </p:spPr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</p:spTree>
    <p:extLst>
      <p:ext uri="{BB962C8B-B14F-4D97-AF65-F5344CB8AC3E}">
        <p14:creationId xmlns:p14="http://schemas.microsoft.com/office/powerpoint/2010/main" val="424887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0668000" cy="567203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330037"/>
            <a:ext cx="10668000" cy="49564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5057"/>
            <a:ext cx="12192000" cy="344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64008" rIns="91440" bIns="64008" rtlCol="0" anchor="ctr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B1986-83A7-3542-BAD9-60B6AA5AD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07059" y="0"/>
            <a:ext cx="570641" cy="1024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W–Madison red crest logo&#10;">
            <a:extLst>
              <a:ext uri="{FF2B5EF4-FFF2-40B4-BE49-F238E27FC236}">
                <a16:creationId xmlns:a16="http://schemas.microsoft.com/office/drawing/2014/main" id="{0E552B7F-AB27-DB49-8004-05CB285679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64318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3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922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018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pos="312">
          <p15:clr>
            <a:srgbClr val="F26B43"/>
          </p15:clr>
        </p15:guide>
        <p15:guide id="5" pos="7248">
          <p15:clr>
            <a:srgbClr val="F26B43"/>
          </p15:clr>
        </p15:guide>
        <p15:guide id="6" orient="horz" pos="4248">
          <p15:clr>
            <a:srgbClr val="F26B43"/>
          </p15:clr>
        </p15:guide>
        <p15:guide id="7" orient="horz" pos="288">
          <p15:clr>
            <a:srgbClr val="F26B43"/>
          </p15:clr>
        </p15:guide>
        <p15:guide id="8" orient="horz" pos="960">
          <p15:clr>
            <a:srgbClr val="F26B43"/>
          </p15:clr>
        </p15:guide>
        <p15:guide id="9" pos="7032">
          <p15:clr>
            <a:srgbClr val="F26B43"/>
          </p15:clr>
        </p15:guide>
        <p15:guide id="10" pos="936">
          <p15:clr>
            <a:srgbClr val="F26B43"/>
          </p15:clr>
        </p15:guide>
        <p15:guide id="11" orient="horz" pos="1152">
          <p15:clr>
            <a:srgbClr val="F26B43"/>
          </p15:clr>
        </p15:guide>
        <p15:guide id="12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ecchetti.sites.cs.wisc.edu/cs704/2025fa.html" TargetMode="External"/><Relationship Id="rId2" Type="http://schemas.openxmlformats.org/officeDocument/2006/relationships/hyperlink" Target="mailto:cecchetti@wisc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royallsoftware.com/talks/w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55CFA-8569-F043-8B81-41EC5228D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Instructor: Ethan Cecchetti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DA2179-7F60-C7E6-599D-A4E2FFEFB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41B16-A976-E91F-BA3E-64ECD1ED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47" y="905691"/>
            <a:ext cx="9161670" cy="2106570"/>
          </a:xfrm>
        </p:spPr>
        <p:txBody>
          <a:bodyPr/>
          <a:lstStyle/>
          <a:p>
            <a:r>
              <a:rPr lang="en-US" dirty="0"/>
              <a:t>Comp Sci 704</a:t>
            </a:r>
            <a:br>
              <a:rPr lang="en-US" dirty="0"/>
            </a:br>
            <a:r>
              <a:rPr lang="en-US" dirty="0"/>
              <a:t>Principles of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296172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F2903C-E1CB-9A9E-6437-62A64ED4D4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Highly mathematical content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No programming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EE4F2D4-77AC-8CCB-B655-D19CE84F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DFC337-2F51-89D2-3131-02A85F31A8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A510CB-2410-B6B3-99A5-8A7993FED9DB}"/>
              </a:ext>
            </a:extLst>
          </p:cNvPr>
          <p:cNvSpPr/>
          <p:nvPr/>
        </p:nvSpPr>
        <p:spPr>
          <a:xfrm>
            <a:off x="5987409" y="2188607"/>
            <a:ext cx="5494138" cy="1814335"/>
          </a:xfrm>
          <a:prstGeom prst="wedgeRoundRectCallout">
            <a:avLst>
              <a:gd name="adj1" fmla="val -33530"/>
              <a:gd name="adj2" fmla="val -672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Comfort with set theory, induction, and functional programming all helpful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20B7F15-0C65-92F8-40BA-4CC84C36B82B}"/>
              </a:ext>
            </a:extLst>
          </p:cNvPr>
          <p:cNvSpPr/>
          <p:nvPr/>
        </p:nvSpPr>
        <p:spPr>
          <a:xfrm>
            <a:off x="2044969" y="3106875"/>
            <a:ext cx="3784331" cy="1080859"/>
          </a:xfrm>
          <a:prstGeom prst="wedgeRoundRectCallout">
            <a:avLst>
              <a:gd name="adj1" fmla="val -17609"/>
              <a:gd name="adj2" fmla="val -721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Written problem sets and exams</a:t>
            </a:r>
          </a:p>
        </p:txBody>
      </p:sp>
    </p:spTree>
    <p:extLst>
      <p:ext uri="{BB962C8B-B14F-4D97-AF65-F5344CB8AC3E}">
        <p14:creationId xmlns:p14="http://schemas.microsoft.com/office/powerpoint/2010/main" val="38154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FB80D5-4B8D-A88C-883B-FA60F0FD90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n-US" sz="4000" dirty="0"/>
              <a:t>Board lectures</a:t>
            </a:r>
          </a:p>
          <a:p>
            <a:pPr marL="406400" lvl="1" indent="0">
              <a:spcBef>
                <a:spcPts val="1200"/>
              </a:spcBef>
              <a:buNone/>
            </a:pPr>
            <a:r>
              <a:rPr lang="en-US" sz="3600" dirty="0"/>
              <a:t>Notes (hopefully) online after class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sz="4000" dirty="0"/>
              <a:t>Activate participation!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sz="4000" dirty="0"/>
              <a:t>Short break (about) halfway through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BA088C-89D8-F336-6718-5E074034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In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266B1-12E4-BF07-6A10-9607BEE977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E739377-5161-C989-6B2A-E13A671BE368}"/>
              </a:ext>
            </a:extLst>
          </p:cNvPr>
          <p:cNvSpPr/>
          <p:nvPr/>
        </p:nvSpPr>
        <p:spPr>
          <a:xfrm>
            <a:off x="4173734" y="942115"/>
            <a:ext cx="4823012" cy="1080859"/>
          </a:xfrm>
          <a:prstGeom prst="wedgeRoundRectCallout">
            <a:avLst>
              <a:gd name="adj1" fmla="val -57110"/>
              <a:gd name="adj2" fmla="val 1942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5"/>
                </a:solidFill>
              </a:rPr>
              <a:t>This is the only (planned) slide lecture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9728175-1CE5-7AC4-0AA3-37484ED9BD17}"/>
              </a:ext>
            </a:extLst>
          </p:cNvPr>
          <p:cNvSpPr/>
          <p:nvPr/>
        </p:nvSpPr>
        <p:spPr>
          <a:xfrm>
            <a:off x="8382489" y="4412998"/>
            <a:ext cx="3306259" cy="1080859"/>
          </a:xfrm>
          <a:prstGeom prst="wedgeRoundRectCallout">
            <a:avLst>
              <a:gd name="adj1" fmla="val -29358"/>
              <a:gd name="adj2" fmla="val -707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5"/>
                </a:solidFill>
              </a:rPr>
              <a:t>Wide variety of backgrounds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E48550B-527B-607C-5E94-7A21DD84F6AD}"/>
              </a:ext>
            </a:extLst>
          </p:cNvPr>
          <p:cNvSpPr/>
          <p:nvPr/>
        </p:nvSpPr>
        <p:spPr>
          <a:xfrm>
            <a:off x="5909302" y="3105349"/>
            <a:ext cx="3536847" cy="1080859"/>
          </a:xfrm>
          <a:prstGeom prst="wedgeRoundRectCallout">
            <a:avLst>
              <a:gd name="adj1" fmla="val -64820"/>
              <a:gd name="adj2" fmla="val -2290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5"/>
                </a:solidFill>
              </a:rPr>
              <a:t>Questions help everyone learn!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D275B45-89C7-CA80-FC9A-1D64BD1AC3FE}"/>
              </a:ext>
            </a:extLst>
          </p:cNvPr>
          <p:cNvSpPr/>
          <p:nvPr/>
        </p:nvSpPr>
        <p:spPr>
          <a:xfrm>
            <a:off x="1528015" y="4922714"/>
            <a:ext cx="6149710" cy="1080860"/>
          </a:xfrm>
          <a:prstGeom prst="wedgeRoundRectCallout">
            <a:avLst>
              <a:gd name="adj1" fmla="val -25358"/>
              <a:gd name="adj2" fmla="val -7212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5"/>
                </a:solidFill>
              </a:rPr>
              <a:t>Nobody can absorb technical math for 75 minutes straight</a:t>
            </a:r>
          </a:p>
        </p:txBody>
      </p:sp>
    </p:spTree>
    <p:extLst>
      <p:ext uri="{BB962C8B-B14F-4D97-AF65-F5344CB8AC3E}">
        <p14:creationId xmlns:p14="http://schemas.microsoft.com/office/powerpoint/2010/main" val="42707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B0F316-8326-3397-0760-70483D9B25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Written problem sets</a:t>
            </a:r>
          </a:p>
          <a:p>
            <a:pPr marL="548640" lvl="1" indent="-274320">
              <a:spcBef>
                <a:spcPts val="1200"/>
              </a:spcBef>
            </a:pPr>
            <a:r>
              <a:rPr lang="en-US" sz="3600" dirty="0"/>
              <a:t>Challenging material</a:t>
            </a:r>
          </a:p>
          <a:p>
            <a:pPr marL="548640" lvl="1" indent="-274320">
              <a:spcBef>
                <a:spcPts val="1200"/>
              </a:spcBef>
            </a:pPr>
            <a:r>
              <a:rPr lang="en-US" sz="3600" dirty="0"/>
              <a:t>Work in groups, start early!</a:t>
            </a:r>
          </a:p>
          <a:p>
            <a:pPr marL="548640" lvl="1" indent="-274320">
              <a:spcBef>
                <a:spcPts val="1200"/>
              </a:spcBef>
            </a:pPr>
            <a:r>
              <a:rPr lang="en-US" sz="3600" dirty="0"/>
              <a:t>Graded on an effort scale</a:t>
            </a:r>
          </a:p>
          <a:p>
            <a:pPr marL="731520" lvl="2" indent="0">
              <a:buNone/>
              <a:tabLst>
                <a:tab pos="1463040" algn="l"/>
              </a:tabLst>
            </a:pPr>
            <a:r>
              <a:rPr lang="en-US" sz="3600" dirty="0"/>
              <a:t> ✓	– engaged with material, did reasonably well</a:t>
            </a:r>
          </a:p>
          <a:p>
            <a:pPr marL="731520" lvl="2" indent="0">
              <a:buNone/>
              <a:tabLst>
                <a:tab pos="1463040" algn="l"/>
              </a:tabLst>
            </a:pPr>
            <a:r>
              <a:rPr lang="en-US" sz="3600" dirty="0"/>
              <a:t>✓+	– did something surprisingly awesome</a:t>
            </a:r>
          </a:p>
          <a:p>
            <a:pPr marL="731520" lvl="2" indent="0">
              <a:buNone/>
              <a:tabLst>
                <a:tab pos="1463040" algn="l"/>
              </a:tabLst>
            </a:pPr>
            <a:r>
              <a:rPr lang="en-US" sz="3600" dirty="0"/>
              <a:t> 0	– major gaps or significant misunderstanding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9BBBE-BBA9-990E-4E2E-A7778616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Homework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40CD6-6DEE-F01A-E472-AF8DCF5B25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E29FB60-EDD7-1017-34D6-3DDAC80BD7B1}"/>
              </a:ext>
            </a:extLst>
          </p:cNvPr>
          <p:cNvSpPr/>
          <p:nvPr/>
        </p:nvSpPr>
        <p:spPr>
          <a:xfrm>
            <a:off x="5548392" y="1235291"/>
            <a:ext cx="4323229" cy="1080859"/>
          </a:xfrm>
          <a:prstGeom prst="wedgeRoundRectCallout">
            <a:avLst>
              <a:gd name="adj1" fmla="val -57734"/>
              <a:gd name="adj2" fmla="val 3555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New ideas, not just “lecture practice”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DB786-9398-C6A9-D889-58FB9A851D66}"/>
              </a:ext>
            </a:extLst>
          </p:cNvPr>
          <p:cNvGrpSpPr/>
          <p:nvPr/>
        </p:nvGrpSpPr>
        <p:grpSpPr>
          <a:xfrm>
            <a:off x="9572254" y="4333487"/>
            <a:ext cx="2343869" cy="747280"/>
            <a:chOff x="9588156" y="4143959"/>
            <a:chExt cx="2343869" cy="74728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C5F7BC-A3A7-440A-A74E-530542BCED15}"/>
                </a:ext>
              </a:extLst>
            </p:cNvPr>
            <p:cNvSpPr/>
            <p:nvPr/>
          </p:nvSpPr>
          <p:spPr>
            <a:xfrm>
              <a:off x="9588156" y="4168587"/>
              <a:ext cx="2343869" cy="722652"/>
            </a:xfrm>
            <a:custGeom>
              <a:avLst/>
              <a:gdLst>
                <a:gd name="connsiteX0" fmla="*/ 588704 w 2343869"/>
                <a:gd name="connsiteY0" fmla="*/ 0 h 722652"/>
                <a:gd name="connsiteX1" fmla="*/ 798303 w 2343869"/>
                <a:gd name="connsiteY1" fmla="*/ 0 h 722652"/>
                <a:gd name="connsiteX2" fmla="*/ 1261973 w 2343869"/>
                <a:gd name="connsiteY2" fmla="*/ 0 h 722652"/>
                <a:gd name="connsiteX3" fmla="*/ 2244355 w 2343869"/>
                <a:gd name="connsiteY3" fmla="*/ 0 h 722652"/>
                <a:gd name="connsiteX4" fmla="*/ 2343869 w 2343869"/>
                <a:gd name="connsiteY4" fmla="*/ 99514 h 722652"/>
                <a:gd name="connsiteX5" fmla="*/ 2343869 w 2343869"/>
                <a:gd name="connsiteY5" fmla="*/ 348294 h 722652"/>
                <a:gd name="connsiteX6" fmla="*/ 2343869 w 2343869"/>
                <a:gd name="connsiteY6" fmla="*/ 497561 h 722652"/>
                <a:gd name="connsiteX7" fmla="*/ 2244355 w 2343869"/>
                <a:gd name="connsiteY7" fmla="*/ 597075 h 722652"/>
                <a:gd name="connsiteX8" fmla="*/ 1261973 w 2343869"/>
                <a:gd name="connsiteY8" fmla="*/ 597075 h 722652"/>
                <a:gd name="connsiteX9" fmla="*/ 824757 w 2343869"/>
                <a:gd name="connsiteY9" fmla="*/ 722652 h 722652"/>
                <a:gd name="connsiteX10" fmla="*/ 798303 w 2343869"/>
                <a:gd name="connsiteY10" fmla="*/ 597075 h 722652"/>
                <a:gd name="connsiteX11" fmla="*/ 588704 w 2343869"/>
                <a:gd name="connsiteY11" fmla="*/ 597075 h 722652"/>
                <a:gd name="connsiteX12" fmla="*/ 489190 w 2343869"/>
                <a:gd name="connsiteY12" fmla="*/ 497561 h 722652"/>
                <a:gd name="connsiteX13" fmla="*/ 489190 w 2343869"/>
                <a:gd name="connsiteY13" fmla="*/ 497563 h 722652"/>
                <a:gd name="connsiteX14" fmla="*/ 0 w 2343869"/>
                <a:gd name="connsiteY14" fmla="*/ 346136 h 722652"/>
                <a:gd name="connsiteX15" fmla="*/ 489190 w 2343869"/>
                <a:gd name="connsiteY15" fmla="*/ 348294 h 722652"/>
                <a:gd name="connsiteX16" fmla="*/ 489190 w 2343869"/>
                <a:gd name="connsiteY16" fmla="*/ 99514 h 722652"/>
                <a:gd name="connsiteX17" fmla="*/ 588704 w 2343869"/>
                <a:gd name="connsiteY17" fmla="*/ 0 h 72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43869" h="722652">
                  <a:moveTo>
                    <a:pt x="588704" y="0"/>
                  </a:moveTo>
                  <a:lnTo>
                    <a:pt x="798303" y="0"/>
                  </a:lnTo>
                  <a:lnTo>
                    <a:pt x="1261973" y="0"/>
                  </a:lnTo>
                  <a:lnTo>
                    <a:pt x="2244355" y="0"/>
                  </a:lnTo>
                  <a:cubicBezTo>
                    <a:pt x="2299315" y="0"/>
                    <a:pt x="2343869" y="44554"/>
                    <a:pt x="2343869" y="99514"/>
                  </a:cubicBezTo>
                  <a:lnTo>
                    <a:pt x="2343869" y="348294"/>
                  </a:lnTo>
                  <a:lnTo>
                    <a:pt x="2343869" y="497561"/>
                  </a:lnTo>
                  <a:cubicBezTo>
                    <a:pt x="2343869" y="552521"/>
                    <a:pt x="2299315" y="597075"/>
                    <a:pt x="2244355" y="597075"/>
                  </a:cubicBezTo>
                  <a:lnTo>
                    <a:pt x="1261973" y="597075"/>
                  </a:lnTo>
                  <a:lnTo>
                    <a:pt x="824757" y="722652"/>
                  </a:lnTo>
                  <a:lnTo>
                    <a:pt x="798303" y="597075"/>
                  </a:lnTo>
                  <a:lnTo>
                    <a:pt x="588704" y="597075"/>
                  </a:lnTo>
                  <a:cubicBezTo>
                    <a:pt x="533744" y="597075"/>
                    <a:pt x="489190" y="552521"/>
                    <a:pt x="489190" y="497561"/>
                  </a:cubicBezTo>
                  <a:lnTo>
                    <a:pt x="489190" y="497563"/>
                  </a:lnTo>
                  <a:lnTo>
                    <a:pt x="0" y="346136"/>
                  </a:lnTo>
                  <a:lnTo>
                    <a:pt x="489190" y="348294"/>
                  </a:lnTo>
                  <a:lnTo>
                    <a:pt x="489190" y="99514"/>
                  </a:lnTo>
                  <a:cubicBezTo>
                    <a:pt x="489190" y="44554"/>
                    <a:pt x="533744" y="0"/>
                    <a:pt x="588704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706865-CB97-CC4F-988B-BD199765406F}"/>
                </a:ext>
              </a:extLst>
            </p:cNvPr>
            <p:cNvSpPr txBox="1"/>
            <p:nvPr/>
          </p:nvSpPr>
          <p:spPr>
            <a:xfrm>
              <a:off x="10102835" y="4143959"/>
              <a:ext cx="1803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8A3CC4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unusual</a:t>
              </a:r>
              <a:endParaRPr lang="en-US" dirty="0"/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4A59504-0513-CED1-545B-A71656D27B4F}"/>
              </a:ext>
            </a:extLst>
          </p:cNvPr>
          <p:cNvSpPr/>
          <p:nvPr/>
        </p:nvSpPr>
        <p:spPr>
          <a:xfrm>
            <a:off x="6607734" y="2638518"/>
            <a:ext cx="3776878" cy="1080859"/>
          </a:xfrm>
          <a:prstGeom prst="wedgeRoundRectCallout">
            <a:avLst>
              <a:gd name="adj1" fmla="val -63181"/>
              <a:gd name="adj2" fmla="val 311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Goal is learning, not evaluation</a:t>
            </a:r>
          </a:p>
        </p:txBody>
      </p:sp>
    </p:spTree>
    <p:extLst>
      <p:ext uri="{BB962C8B-B14F-4D97-AF65-F5344CB8AC3E}">
        <p14:creationId xmlns:p14="http://schemas.microsoft.com/office/powerpoint/2010/main" val="17996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D28CA-4AB0-386F-22BD-FC741E34CD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dirty="0"/>
              <a:t>Two take-home exams</a:t>
            </a:r>
          </a:p>
          <a:p>
            <a:pPr marL="548640" lvl="1" indent="-320040">
              <a:spcBef>
                <a:spcPts val="1200"/>
              </a:spcBef>
            </a:pPr>
            <a:r>
              <a:rPr lang="en-US" sz="4000" dirty="0"/>
              <a:t>One midterm (late Oct)</a:t>
            </a:r>
          </a:p>
          <a:p>
            <a:pPr marL="548640" lvl="1" indent="-320040">
              <a:spcBef>
                <a:spcPts val="1200"/>
              </a:spcBef>
            </a:pPr>
            <a:r>
              <a:rPr lang="en-US" sz="4000" dirty="0"/>
              <a:t>Cumulative final (Dec)</a:t>
            </a:r>
          </a:p>
          <a:p>
            <a:pPr marL="548640" lvl="1" indent="-320040">
              <a:spcBef>
                <a:spcPts val="1200"/>
              </a:spcBef>
            </a:pPr>
            <a:r>
              <a:rPr lang="en-US" sz="4000" dirty="0"/>
              <a:t>Approximately 1 week</a:t>
            </a:r>
          </a:p>
          <a:p>
            <a:pPr marL="548640" lvl="1" indent="-320040">
              <a:spcBef>
                <a:spcPts val="1200"/>
              </a:spcBef>
            </a:pPr>
            <a:r>
              <a:rPr lang="en-US" sz="4000" dirty="0"/>
              <a:t>Very picky grading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84450-978E-BA62-4571-66AF3F6E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Exams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B30E-1CA9-27BB-C274-3D755A9BB1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0D42770-D252-69A2-A6E1-D1DB13DA2016}"/>
              </a:ext>
            </a:extLst>
          </p:cNvPr>
          <p:cNvSpPr/>
          <p:nvPr/>
        </p:nvSpPr>
        <p:spPr>
          <a:xfrm>
            <a:off x="2972003" y="5341670"/>
            <a:ext cx="5368355" cy="666506"/>
          </a:xfrm>
          <a:prstGeom prst="wedgeRoundRectCallout">
            <a:avLst>
              <a:gd name="adj1" fmla="val 21193"/>
              <a:gd name="adj2" fmla="val -761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General idea often simple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FB9A147-5606-C0E3-E5E9-462EAC45FA93}"/>
              </a:ext>
            </a:extLst>
          </p:cNvPr>
          <p:cNvSpPr/>
          <p:nvPr/>
        </p:nvSpPr>
        <p:spPr>
          <a:xfrm>
            <a:off x="5656181" y="4000915"/>
            <a:ext cx="5603957" cy="1153720"/>
          </a:xfrm>
          <a:prstGeom prst="wedgeRoundRectCallout">
            <a:avLst>
              <a:gd name="adj1" fmla="val -59799"/>
              <a:gd name="adj2" fmla="val -1345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Course goal: learn to prove theorems very rigorously</a:t>
            </a:r>
          </a:p>
        </p:txBody>
      </p:sp>
    </p:spTree>
    <p:extLst>
      <p:ext uri="{BB962C8B-B14F-4D97-AF65-F5344CB8AC3E}">
        <p14:creationId xmlns:p14="http://schemas.microsoft.com/office/powerpoint/2010/main" val="32054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8DB7C-FFDB-F6FF-2F4A-424E97FF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6D7AD-1E01-034B-1176-FC9A7C8025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F591B5-694F-B09D-025F-C2116C494A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1665554"/>
              </p:ext>
            </p:extLst>
          </p:nvPr>
        </p:nvGraphicFramePr>
        <p:xfrm>
          <a:off x="3146612" y="1450489"/>
          <a:ext cx="5898776" cy="2895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49388">
                  <a:extLst>
                    <a:ext uri="{9D8B030D-6E8A-4147-A177-3AD203B41FA5}">
                      <a16:colId xmlns:a16="http://schemas.microsoft.com/office/drawing/2014/main" val="313179804"/>
                    </a:ext>
                  </a:extLst>
                </a:gridCol>
                <a:gridCol w="2949388">
                  <a:extLst>
                    <a:ext uri="{9D8B030D-6E8A-4147-A177-3AD203B41FA5}">
                      <a16:colId xmlns:a16="http://schemas.microsoft.com/office/drawing/2014/main" val="143908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Assignment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Problem Sets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Midterm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7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59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625649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7E4470-7056-B79C-B62D-445F6F3D19DD}"/>
              </a:ext>
            </a:extLst>
          </p:cNvPr>
          <p:cNvSpPr/>
          <p:nvPr/>
        </p:nvSpPr>
        <p:spPr>
          <a:xfrm>
            <a:off x="1479957" y="4709966"/>
            <a:ext cx="8936252" cy="1080859"/>
          </a:xfrm>
          <a:prstGeom prst="wedgeRoundRectCallout">
            <a:avLst>
              <a:gd name="adj1" fmla="val -17128"/>
              <a:gd name="adj2" fmla="val -901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Stop by Ethan’s office (MH 7649) by Sept 17! (During office hours, please)</a:t>
            </a:r>
          </a:p>
        </p:txBody>
      </p:sp>
    </p:spTree>
    <p:extLst>
      <p:ext uri="{BB962C8B-B14F-4D97-AF65-F5344CB8AC3E}">
        <p14:creationId xmlns:p14="http://schemas.microsoft.com/office/powerpoint/2010/main" val="6589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10498-01E9-A71E-7A54-224B56DA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2ACD5-3857-53D6-5664-BE3451E9EE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EF43D-C7D5-8270-A397-EE345DF399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364143"/>
            <a:ext cx="11463618" cy="4922357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Instructor: </a:t>
            </a:r>
            <a:r>
              <a:rPr lang="en-US" sz="4000" dirty="0"/>
              <a:t>Ethan Cecchetti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Office: </a:t>
            </a:r>
            <a:r>
              <a:rPr lang="en-US" sz="4000" dirty="0"/>
              <a:t>MH 7649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Office Hours:</a:t>
            </a:r>
            <a:r>
              <a:rPr lang="en-US" sz="4000" dirty="0"/>
              <a:t> 2-3pm Tues, or by appointment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Contact: </a:t>
            </a:r>
            <a:r>
              <a:rPr lang="en-US" sz="4000" dirty="0">
                <a:hlinkClick r:id="rId2"/>
              </a:rPr>
              <a:t>cecchetti@wisc.edu</a:t>
            </a:r>
            <a:endParaRPr lang="en-US" sz="40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/>
              <a:t>Course Page: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hlinkClick r:id="rId3"/>
              </a:rPr>
              <a:t>cecchetti.sites.cs.wisc.edu/cs704/2025fa.html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6637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368AE0-D335-D47F-B4CF-F3ED8D74B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42A3E0-1C0A-39F1-B6C2-C429D24E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Preliminaries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035D8-CF4B-A4B3-5DDB-89938CA35E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97830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3F3108-D616-D306-D73D-7BC61FF42A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Set-theoretic approach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73CCE-674F-B637-CF3D-7E7E3394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Basis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513B9-E6AB-CE26-61BF-9CCECC6FC8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5F770A5-44DD-C54B-9573-9BEA5FF35470}"/>
              </a:ext>
            </a:extLst>
          </p:cNvPr>
          <p:cNvSpPr/>
          <p:nvPr/>
        </p:nvSpPr>
        <p:spPr>
          <a:xfrm>
            <a:off x="2557935" y="2236546"/>
            <a:ext cx="5852735" cy="1294306"/>
          </a:xfrm>
          <a:prstGeom prst="wedgeRoundRectCallout">
            <a:avLst>
              <a:gd name="adj1" fmla="val -32299"/>
              <a:gd name="adj2" fmla="val -725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(Almost) everything is a set, question is which one!</a:t>
            </a:r>
          </a:p>
        </p:txBody>
      </p:sp>
    </p:spTree>
    <p:extLst>
      <p:ext uri="{BB962C8B-B14F-4D97-AF65-F5344CB8AC3E}">
        <p14:creationId xmlns:p14="http://schemas.microsoft.com/office/powerpoint/2010/main" val="19766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56B4D7-E6EF-B95B-CB6D-B858D1A9132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4800"/>
                  </a:spcBef>
                  <a:buNone/>
                </a:pPr>
                <a:r>
                  <a:rPr lang="en-US" sz="4000" dirty="0"/>
                  <a:t>Connects elements of domains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000" b="1" dirty="0"/>
              </a:p>
              <a:p>
                <a:pPr marL="0" indent="0" algn="ctr">
                  <a:spcBef>
                    <a:spcPts val="4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 algn="ctr">
                  <a:spcBef>
                    <a:spcPts val="4800"/>
                  </a:spcBef>
                  <a:buNone/>
                </a:pPr>
                <a:r>
                  <a:rPr lang="en-US" sz="4000" dirty="0"/>
                  <a:t>“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/>
                  <a:t> is related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dirty="0"/>
                  <a:t>” 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  </m:t>
                        </m:r>
                      </m:e>
                    </m:groupChr>
                  </m:oMath>
                </a14:m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56B4D7-E6EF-B95B-CB6D-B858D1A91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857"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A877386-C0BF-180D-F1C9-4CFDDF52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D79A9-4FF9-63C4-1076-F24F877228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6B5EE43-7E2A-BF95-CDB4-98CC507C7799}"/>
                  </a:ext>
                </a:extLst>
              </p:cNvPr>
              <p:cNvSpPr/>
              <p:nvPr/>
            </p:nvSpPr>
            <p:spPr>
              <a:xfrm>
                <a:off x="4021577" y="4755000"/>
                <a:ext cx="5615406" cy="666506"/>
              </a:xfrm>
              <a:prstGeom prst="wedgeRoundRectCallout">
                <a:avLst>
                  <a:gd name="adj1" fmla="val 21901"/>
                  <a:gd name="adj2" fmla="val -84491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>
                    <a:solidFill>
                      <a:schemeClr val="accent5"/>
                    </a:solidFill>
                  </a:rPr>
                  <a:t>Sometimes written “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6B5EE43-7E2A-BF95-CDB4-98CC507C7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577" y="4755000"/>
                <a:ext cx="5615406" cy="666506"/>
              </a:xfrm>
              <a:prstGeom prst="wedgeRoundRectCallout">
                <a:avLst>
                  <a:gd name="adj1" fmla="val 21901"/>
                  <a:gd name="adj2" fmla="val -84491"/>
                  <a:gd name="adj3" fmla="val 16667"/>
                </a:avLst>
              </a:prstGeom>
              <a:blipFill>
                <a:blip r:embed="rId3"/>
                <a:stretch>
                  <a:fillRect l="-1404" r="-1188" b="-22368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E5B01FE-4240-8BFD-F01E-937510E00D6A}"/>
              </a:ext>
            </a:extLst>
          </p:cNvPr>
          <p:cNvSpPr/>
          <p:nvPr/>
        </p:nvSpPr>
        <p:spPr>
          <a:xfrm>
            <a:off x="7227736" y="3110600"/>
            <a:ext cx="2926080" cy="666506"/>
          </a:xfrm>
          <a:prstGeom prst="wedgeRoundRectCallout">
            <a:avLst>
              <a:gd name="adj1" fmla="val -62647"/>
              <a:gd name="adj2" fmla="val 467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Defined to 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E45201-2364-C362-1F98-801E9A785614}"/>
                  </a:ext>
                </a:extLst>
              </p:cNvPr>
              <p:cNvSpPr/>
              <p:nvPr/>
            </p:nvSpPr>
            <p:spPr>
              <a:xfrm>
                <a:off x="415787" y="4469095"/>
                <a:ext cx="2641362" cy="1569295"/>
              </a:xfrm>
              <a:prstGeom prst="wedgeRoundRectCallout">
                <a:avLst>
                  <a:gd name="adj1" fmla="val -20522"/>
                  <a:gd name="adj2" fmla="val -86823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endParaRPr lang="en-US" sz="3600" dirty="0">
                  <a:solidFill>
                    <a:schemeClr val="accent5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≽</m:t>
                    </m:r>
                  </m:oMath>
                </a14:m>
                <a:endParaRPr lang="en-US" sz="3600" dirty="0">
                  <a:solidFill>
                    <a:schemeClr val="accent5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	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E45201-2364-C362-1F98-801E9A785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7" y="4469095"/>
                <a:ext cx="2641362" cy="1569295"/>
              </a:xfrm>
              <a:prstGeom prst="wedgeRoundRectCallout">
                <a:avLst>
                  <a:gd name="adj1" fmla="val -20522"/>
                  <a:gd name="adj2" fmla="val -8682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3A4094A-A9A2-CBFE-2A3A-6A6CD9B57D0F}"/>
              </a:ext>
            </a:extLst>
          </p:cNvPr>
          <p:cNvSpPr/>
          <p:nvPr/>
        </p:nvSpPr>
        <p:spPr>
          <a:xfrm>
            <a:off x="252658" y="2768928"/>
            <a:ext cx="3126646" cy="1122067"/>
          </a:xfrm>
          <a:prstGeom prst="wedgeRoundRectCallout">
            <a:avLst>
              <a:gd name="adj1" fmla="val 24332"/>
              <a:gd name="adj2" fmla="val -619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Can be any sort of symbol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4395038-6B71-5DB4-B68A-6CA8A20E3551}"/>
              </a:ext>
            </a:extLst>
          </p:cNvPr>
          <p:cNvSpPr/>
          <p:nvPr/>
        </p:nvSpPr>
        <p:spPr>
          <a:xfrm>
            <a:off x="1960406" y="1964942"/>
            <a:ext cx="2061171" cy="666506"/>
          </a:xfrm>
          <a:prstGeom prst="wedgeRoundRectCallout">
            <a:avLst>
              <a:gd name="adj1" fmla="val 75054"/>
              <a:gd name="adj2" fmla="val 4912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Relation</a:t>
            </a:r>
          </a:p>
        </p:txBody>
      </p:sp>
    </p:spTree>
    <p:extLst>
      <p:ext uri="{BB962C8B-B14F-4D97-AF65-F5344CB8AC3E}">
        <p14:creationId xmlns:p14="http://schemas.microsoft.com/office/powerpoint/2010/main" val="40446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  <p:bldP spid="10" grpId="0" animBg="1"/>
      <p:bldP spid="6" grpId="0" build="p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7BE979-5B36-8F67-63E2-B2E3157DF5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364143"/>
            <a:ext cx="5600699" cy="4922357"/>
          </a:xfrm>
        </p:spPr>
        <p:txBody>
          <a:bodyPr>
            <a:normAutofit/>
          </a:bodyPr>
          <a:lstStyle/>
          <a:p>
            <a:pPr marL="0" indent="0" algn="r">
              <a:spcBef>
                <a:spcPts val="3600"/>
              </a:spcBef>
              <a:buNone/>
            </a:pPr>
            <a:r>
              <a:rPr lang="en-US" sz="4000" i="1" dirty="0"/>
              <a:t>Smallest Binary Relation:</a:t>
            </a:r>
          </a:p>
          <a:p>
            <a:pPr marL="0" indent="0" algn="r">
              <a:spcBef>
                <a:spcPts val="3600"/>
              </a:spcBef>
              <a:buNone/>
            </a:pPr>
            <a:r>
              <a:rPr lang="en-US" sz="4000" i="1" dirty="0"/>
              <a:t>Largest Binary Relation:</a:t>
            </a:r>
          </a:p>
          <a:p>
            <a:pPr marL="0" indent="0" algn="r">
              <a:spcBef>
                <a:spcPts val="3600"/>
              </a:spcBef>
              <a:buNone/>
            </a:pPr>
            <a:r>
              <a:rPr lang="en-US" sz="4000" i="1" dirty="0"/>
              <a:t>Identity Relation: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824F1-02EC-EBC9-0382-15B58B05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Relations: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F6C00-2B18-57B3-789C-8990B42942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0AAE420-332A-F92E-1412-E21AA25026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364143"/>
                <a:ext cx="5433392" cy="4922357"/>
              </a:xfrm>
              <a:prstGeom prst="rect">
                <a:avLst/>
              </a:prstGeom>
            </p:spPr>
            <p:txBody>
              <a:bodyPr vert="horz" lIns="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tabLst/>
                  <a:defRPr sz="3200" b="0" i="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1pPr>
                <a:lvl2pPr marL="6350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800" b="0" i="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2pPr>
                <a:lvl3pPr marL="10922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800" b="0" i="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3pPr>
                <a:lvl4pPr marL="1543050" indent="-1714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400" b="0" i="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4pPr>
                <a:lvl5pPr marL="2001838" indent="-1730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tabLst/>
                  <a:defRPr sz="2400" b="0" i="0" kern="12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3600"/>
                  </a:spcBef>
                  <a:buFont typeface="Arial" panose="020B0604020202020204" pitchFamily="34" charset="0"/>
                  <a:buNone/>
                </a:pPr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000" b="0" dirty="0"/>
                  <a:t> </a:t>
                </a:r>
              </a:p>
              <a:p>
                <a:pPr marL="0" indent="0">
                  <a:spcBef>
                    <a:spcPts val="3600"/>
                  </a:spcBef>
                  <a:buFont typeface="Arial" panose="020B0604020202020204" pitchFamily="34" charset="0"/>
                  <a:buNone/>
                </a:pPr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b="0" dirty="0"/>
                  <a:t> </a:t>
                </a:r>
              </a:p>
              <a:p>
                <a:pPr marL="0" indent="0">
                  <a:spcBef>
                    <a:spcPts val="3600"/>
                  </a:spcBef>
                  <a:buFont typeface="Arial" panose="020B0604020202020204" pitchFamily="34" charset="0"/>
                  <a:buNone/>
                </a:pPr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4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lit/>
                      </m:rPr>
                      <a:rPr lang="en-US" sz="4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b="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A0AAE420-332A-F92E-1412-E21AA2502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64143"/>
                <a:ext cx="5433392" cy="49223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D5B5C3-75DD-0199-E3E1-3CFD3F559ED8}"/>
              </a:ext>
            </a:extLst>
          </p:cNvPr>
          <p:cNvSpPr/>
          <p:nvPr/>
        </p:nvSpPr>
        <p:spPr>
          <a:xfrm>
            <a:off x="6962233" y="1364143"/>
            <a:ext cx="2061171" cy="666506"/>
          </a:xfrm>
          <a:prstGeom prst="wedgeRoundRectCallout">
            <a:avLst>
              <a:gd name="adj1" fmla="val -67294"/>
              <a:gd name="adj2" fmla="val -176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Nothing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CBEA571-A733-FF29-5F5D-BC14CE848CF6}"/>
              </a:ext>
            </a:extLst>
          </p:cNvPr>
          <p:cNvSpPr/>
          <p:nvPr/>
        </p:nvSpPr>
        <p:spPr>
          <a:xfrm>
            <a:off x="7992818" y="2386291"/>
            <a:ext cx="2351829" cy="666506"/>
          </a:xfrm>
          <a:prstGeom prst="wedgeRoundRectCallout">
            <a:avLst>
              <a:gd name="adj1" fmla="val -67294"/>
              <a:gd name="adj2" fmla="val -176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Everything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1B42A99-9F10-4358-D10C-30665DBA986C}"/>
              </a:ext>
            </a:extLst>
          </p:cNvPr>
          <p:cNvSpPr/>
          <p:nvPr/>
        </p:nvSpPr>
        <p:spPr>
          <a:xfrm>
            <a:off x="8507896" y="4215091"/>
            <a:ext cx="2934031" cy="1056624"/>
          </a:xfrm>
          <a:prstGeom prst="wedgeRoundRectCallout">
            <a:avLst>
              <a:gd name="adj1" fmla="val 25389"/>
              <a:gd name="adj2" fmla="val -808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Domains are the same!</a:t>
            </a:r>
          </a:p>
        </p:txBody>
      </p:sp>
    </p:spTree>
    <p:extLst>
      <p:ext uri="{BB962C8B-B14F-4D97-AF65-F5344CB8AC3E}">
        <p14:creationId xmlns:p14="http://schemas.microsoft.com/office/powerpoint/2010/main" val="21127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FD8F2F-7E70-7C36-B964-2E56BBA822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Tells a computer what to do</a:t>
            </a: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7DD0F9-900B-3C65-BF19-52EAE99A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Program?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70D6E-A898-AFE4-11EE-03AD72A73F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09A41C9-638E-9289-B9FF-1980A277B9B8}"/>
              </a:ext>
            </a:extLst>
          </p:cNvPr>
          <p:cNvSpPr/>
          <p:nvPr/>
        </p:nvSpPr>
        <p:spPr>
          <a:xfrm>
            <a:off x="4313341" y="3990233"/>
            <a:ext cx="4714118" cy="729263"/>
          </a:xfrm>
          <a:prstGeom prst="wedgeRoundRectCallout">
            <a:avLst>
              <a:gd name="adj1" fmla="val 16346"/>
              <a:gd name="adj2" fmla="val -981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5"/>
                </a:solidFill>
              </a:rPr>
              <a:t>Not always obvious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777C957-D316-D9B3-06D3-EF5C25E948AE}"/>
              </a:ext>
            </a:extLst>
          </p:cNvPr>
          <p:cNvSpPr/>
          <p:nvPr/>
        </p:nvSpPr>
        <p:spPr>
          <a:xfrm>
            <a:off x="5581100" y="2372509"/>
            <a:ext cx="4055959" cy="1262082"/>
          </a:xfrm>
          <a:prstGeom prst="wedgeRoundRectCallout">
            <a:avLst>
              <a:gd name="adj1" fmla="val -37447"/>
              <a:gd name="adj2" fmla="val -833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5"/>
                </a:solidFill>
              </a:rPr>
              <a:t>How do we know what it means?</a:t>
            </a:r>
          </a:p>
        </p:txBody>
      </p:sp>
    </p:spTree>
    <p:extLst>
      <p:ext uri="{BB962C8B-B14F-4D97-AF65-F5344CB8AC3E}">
        <p14:creationId xmlns:p14="http://schemas.microsoft.com/office/powerpoint/2010/main" val="24645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8096B-9905-9372-2E9E-4B5348014ECA}"/>
                  </a:ext>
                </a:extLst>
              </p:cNvPr>
              <p:cNvSpPr txBox="1"/>
              <p:nvPr/>
            </p:nvSpPr>
            <p:spPr>
              <a:xfrm>
                <a:off x="4737807" y="1631576"/>
                <a:ext cx="271638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8096B-9905-9372-2E9E-4B534801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07" y="1631576"/>
                <a:ext cx="271638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9A07E-B722-47AE-732C-4C8251D47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0E379-85A8-A79D-59A4-A9947494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3C0503-1FA0-CE44-2E49-A9EE16FD52F3}"/>
                  </a:ext>
                </a:extLst>
              </p:cNvPr>
              <p:cNvSpPr txBox="1"/>
              <p:nvPr/>
            </p:nvSpPr>
            <p:spPr>
              <a:xfrm>
                <a:off x="5419468" y="1631576"/>
                <a:ext cx="135306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3C0503-1FA0-CE44-2E49-A9EE16FD5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468" y="1631576"/>
                <a:ext cx="135306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A7667C1-4D9F-45C2-B358-1F139F0953BA}"/>
                  </a:ext>
                </a:extLst>
              </p:cNvPr>
              <p:cNvSpPr/>
              <p:nvPr/>
            </p:nvSpPr>
            <p:spPr>
              <a:xfrm>
                <a:off x="6015318" y="689846"/>
                <a:ext cx="3051343" cy="666506"/>
              </a:xfrm>
              <a:prstGeom prst="wedgeRoundRectCallout">
                <a:avLst>
                  <a:gd name="adj1" fmla="val -40558"/>
                  <a:gd name="adj2" fmla="val 97989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>
                    <a:solidFill>
                      <a:schemeClr val="accent5"/>
                    </a:solidFill>
                  </a:rPr>
                  <a:t>First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A7667C1-4D9F-45C2-B358-1F139F095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8" y="689846"/>
                <a:ext cx="3051343" cy="666506"/>
              </a:xfrm>
              <a:prstGeom prst="wedgeRoundRectCallout">
                <a:avLst>
                  <a:gd name="adj1" fmla="val -40558"/>
                  <a:gd name="adj2" fmla="val 97989"/>
                  <a:gd name="adj3" fmla="val 16667"/>
                </a:avLst>
              </a:prstGeom>
              <a:blipFill>
                <a:blip r:embed="rId4"/>
                <a:stretch>
                  <a:fillRect l="-3168" t="-5917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5836B-1F24-55EB-22CD-DB96D10ADD8F}"/>
                  </a:ext>
                </a:extLst>
              </p:cNvPr>
              <p:cNvSpPr txBox="1"/>
              <p:nvPr/>
            </p:nvSpPr>
            <p:spPr>
              <a:xfrm>
                <a:off x="4008158" y="2962537"/>
                <a:ext cx="11287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05836B-1F24-55EB-22CD-DB96D10AD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58" y="2962537"/>
                <a:ext cx="112870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9F8DD-629A-6890-378D-602176107E66}"/>
                  </a:ext>
                </a:extLst>
              </p:cNvPr>
              <p:cNvSpPr txBox="1"/>
              <p:nvPr/>
            </p:nvSpPr>
            <p:spPr>
              <a:xfrm>
                <a:off x="6827722" y="2962537"/>
                <a:ext cx="105124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4400" b="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9F8DD-629A-6890-378D-60217610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722" y="2962537"/>
                <a:ext cx="105124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F40D83-3241-9574-989B-2F23B6C379D8}"/>
                  </a:ext>
                </a:extLst>
              </p:cNvPr>
              <p:cNvSpPr txBox="1"/>
              <p:nvPr/>
            </p:nvSpPr>
            <p:spPr>
              <a:xfrm>
                <a:off x="5834098" y="2962536"/>
                <a:ext cx="5776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F40D83-3241-9574-989B-2F23B6C37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98" y="2962536"/>
                <a:ext cx="57765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917D33-8315-5449-27ED-84EA80A57BDE}"/>
                  </a:ext>
                </a:extLst>
              </p:cNvPr>
              <p:cNvSpPr txBox="1"/>
              <p:nvPr/>
            </p:nvSpPr>
            <p:spPr>
              <a:xfrm>
                <a:off x="5834098" y="2962536"/>
                <a:ext cx="577659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917D33-8315-5449-27ED-84EA80A57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98" y="2962536"/>
                <a:ext cx="57765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0D7FEF93-6C72-3C15-46C7-EBBCE33B6C9A}"/>
              </a:ext>
            </a:extLst>
          </p:cNvPr>
          <p:cNvSpPr/>
          <p:nvPr/>
        </p:nvSpPr>
        <p:spPr>
          <a:xfrm>
            <a:off x="6023675" y="4123731"/>
            <a:ext cx="1497714" cy="666506"/>
          </a:xfrm>
          <a:prstGeom prst="wedgeRoundRectCallout">
            <a:avLst>
              <a:gd name="adj1" fmla="val -41157"/>
              <a:gd name="adj2" fmla="val -1225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Exists</a:t>
            </a:r>
          </a:p>
        </p:txBody>
      </p:sp>
    </p:spTree>
    <p:extLst>
      <p:ext uri="{BB962C8B-B14F-4D97-AF65-F5344CB8AC3E}">
        <p14:creationId xmlns:p14="http://schemas.microsoft.com/office/powerpoint/2010/main" val="8774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0.05299 -0.19375 " pathEditMode="relative" rAng="0" ptsTypes="AA">
                                      <p:cBhvr>
                                        <p:cTn id="23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-96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4505 -0.19259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  <p:bldP spid="9" grpId="0"/>
      <p:bldP spid="9" grpId="1"/>
      <p:bldP spid="10" grpId="0"/>
      <p:bldP spid="10" grpId="1"/>
      <p:bldP spid="15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1AF9-A9D6-2CA5-2671-13536089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460884-FDC9-54C1-CCD2-EC4D7D8973E7}"/>
                  </a:ext>
                </a:extLst>
              </p:cNvPr>
              <p:cNvSpPr txBox="1"/>
              <p:nvPr/>
            </p:nvSpPr>
            <p:spPr>
              <a:xfrm>
                <a:off x="4737807" y="1631576"/>
                <a:ext cx="271638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460884-FDC9-54C1-CCD2-EC4D7D89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07" y="1631576"/>
                <a:ext cx="271638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3EDC9-F51D-B788-3820-890A0CB70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FBF7E6-5E2D-A03F-F53A-67A78AF9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EDEFF7-183B-08C3-31C0-DDE5788F5235}"/>
                  </a:ext>
                </a:extLst>
              </p:cNvPr>
              <p:cNvSpPr txBox="1"/>
              <p:nvPr/>
            </p:nvSpPr>
            <p:spPr>
              <a:xfrm>
                <a:off x="5419468" y="1631576"/>
                <a:ext cx="135306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4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EDEFF7-183B-08C3-31C0-DDE5788F5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468" y="1631576"/>
                <a:ext cx="135306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63463CE-2111-918D-06EB-1EC3AEE858CF}"/>
                  </a:ext>
                </a:extLst>
              </p:cNvPr>
              <p:cNvSpPr/>
              <p:nvPr/>
            </p:nvSpPr>
            <p:spPr>
              <a:xfrm>
                <a:off x="6015318" y="689846"/>
                <a:ext cx="3051343" cy="666506"/>
              </a:xfrm>
              <a:prstGeom prst="wedgeRoundRectCallout">
                <a:avLst>
                  <a:gd name="adj1" fmla="val -40558"/>
                  <a:gd name="adj2" fmla="val 97989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>
                    <a:solidFill>
                      <a:schemeClr val="accent5"/>
                    </a:solidFill>
                  </a:rPr>
                  <a:t>First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63463CE-2111-918D-06EB-1EC3AEE85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8" y="689846"/>
                <a:ext cx="3051343" cy="666506"/>
              </a:xfrm>
              <a:prstGeom prst="wedgeRoundRectCallout">
                <a:avLst>
                  <a:gd name="adj1" fmla="val -40558"/>
                  <a:gd name="adj2" fmla="val 97989"/>
                  <a:gd name="adj3" fmla="val 16667"/>
                </a:avLst>
              </a:prstGeom>
              <a:blipFill>
                <a:blip r:embed="rId4"/>
                <a:stretch>
                  <a:fillRect l="-3168" t="-5917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19699-15B7-72E9-5750-0CF9C5CA0B2A}"/>
                  </a:ext>
                </a:extLst>
              </p:cNvPr>
              <p:cNvSpPr txBox="1"/>
              <p:nvPr/>
            </p:nvSpPr>
            <p:spPr>
              <a:xfrm>
                <a:off x="4008158" y="2962537"/>
                <a:ext cx="11287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19699-15B7-72E9-5750-0CF9C5CA0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58" y="2962537"/>
                <a:ext cx="112870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A7E61-CAC3-2762-2248-C67309B40338}"/>
                  </a:ext>
                </a:extLst>
              </p:cNvPr>
              <p:cNvSpPr txBox="1"/>
              <p:nvPr/>
            </p:nvSpPr>
            <p:spPr>
              <a:xfrm>
                <a:off x="5063930" y="2962537"/>
                <a:ext cx="577659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A7E61-CAC3-2762-2248-C67309B4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30" y="2962537"/>
                <a:ext cx="57765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EE0389-1A20-30A6-E1CF-44B190D38A37}"/>
                  </a:ext>
                </a:extLst>
              </p:cNvPr>
              <p:cNvSpPr txBox="1"/>
              <p:nvPr/>
            </p:nvSpPr>
            <p:spPr>
              <a:xfrm>
                <a:off x="6827722" y="2962537"/>
                <a:ext cx="105124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4400" b="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EE0389-1A20-30A6-E1CF-44B190D38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722" y="2962537"/>
                <a:ext cx="105124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48AA55-2111-3862-2589-554ABFA59FA2}"/>
                  </a:ext>
                </a:extLst>
              </p:cNvPr>
              <p:cNvSpPr txBox="1"/>
              <p:nvPr/>
            </p:nvSpPr>
            <p:spPr>
              <a:xfrm>
                <a:off x="6550412" y="2962537"/>
                <a:ext cx="5776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48AA55-2111-3862-2589-554ABFA59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412" y="2962537"/>
                <a:ext cx="57765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D00BC40-1143-EFA8-4D1E-2D1B664E7CCE}"/>
              </a:ext>
            </a:extLst>
          </p:cNvPr>
          <p:cNvGrpSpPr/>
          <p:nvPr/>
        </p:nvGrpSpPr>
        <p:grpSpPr>
          <a:xfrm>
            <a:off x="5504740" y="3174902"/>
            <a:ext cx="1076844" cy="344710"/>
            <a:chOff x="5504740" y="3174902"/>
            <a:chExt cx="1076844" cy="34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4CAB1BF-A3F1-C90C-CCD8-DB0C6F0C5731}"/>
                </a:ext>
              </a:extLst>
            </p:cNvPr>
            <p:cNvCxnSpPr>
              <a:cxnSpLocks/>
            </p:cNvCxnSpPr>
            <p:nvPr/>
          </p:nvCxnSpPr>
          <p:spPr>
            <a:xfrm>
              <a:off x="5504740" y="3347258"/>
              <a:ext cx="107684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7CEB69-6173-B5E8-D730-CFCFCC0DD478}"/>
                </a:ext>
              </a:extLst>
            </p:cNvPr>
            <p:cNvSpPr/>
            <p:nvPr/>
          </p:nvSpPr>
          <p:spPr>
            <a:xfrm>
              <a:off x="5887728" y="3174902"/>
              <a:ext cx="371722" cy="344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accent5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48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C7FB39-E8CB-1F47-01CD-8AC2B1A6DBC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54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/>
                  <a:t> is binary relation mapping</a:t>
                </a:r>
                <a:br>
                  <a:rPr lang="en-US" sz="4000" dirty="0"/>
                </a:b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 dirty="0"/>
                  <a:t> to (at most) one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000" dirty="0"/>
              </a:p>
              <a:p>
                <a:pPr marL="0" indent="0">
                  <a:spcBef>
                    <a:spcPts val="5400"/>
                  </a:spcBef>
                  <a:buNone/>
                </a:pPr>
                <a:r>
                  <a:rPr lang="en-US" sz="4000" b="1" dirty="0"/>
                  <a:t>Total Function</a:t>
                </a:r>
                <a:r>
                  <a:rPr lang="en-US" sz="4000" dirty="0"/>
                  <a:t> 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/>
                  <a:t>)</a:t>
                </a:r>
                <a:r>
                  <a:rPr lang="en-US" sz="4000" b="1" dirty="0"/>
                  <a:t>:</a:t>
                </a:r>
                <a:r>
                  <a:rPr lang="en-US" sz="4000" dirty="0"/>
                  <a:t> maps everything</a:t>
                </a:r>
              </a:p>
              <a:p>
                <a:pPr marL="0" indent="0">
                  <a:spcBef>
                    <a:spcPts val="5400"/>
                  </a:spcBef>
                  <a:buNone/>
                </a:pPr>
                <a:r>
                  <a:rPr lang="en-US" sz="4000" b="1" dirty="0"/>
                  <a:t>Partial Function</a:t>
                </a:r>
                <a:r>
                  <a:rPr lang="en-US" sz="4000" dirty="0"/>
                  <a:t> (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⇀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/>
                  <a:t>)</a:t>
                </a:r>
                <a:r>
                  <a:rPr lang="en-US" sz="4000" b="1" dirty="0"/>
                  <a:t>:</a:t>
                </a:r>
                <a:br>
                  <a:rPr lang="en-US" sz="4000" dirty="0"/>
                </a:br>
                <a:r>
                  <a:rPr lang="en-US" sz="4000" dirty="0"/>
                  <a:t>	defined on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C7FB39-E8CB-1F47-01CD-8AC2B1A6D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857"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A9A1536-4DC4-FECD-446A-AF4BCAD2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B8E27-2C30-2A54-E427-8E122184D1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56CDC0BE-D206-A351-C82B-AA1905411A17}"/>
                  </a:ext>
                </a:extLst>
              </p:cNvPr>
              <p:cNvSpPr/>
              <p:nvPr/>
            </p:nvSpPr>
            <p:spPr>
              <a:xfrm>
                <a:off x="7306147" y="1969495"/>
                <a:ext cx="4224950" cy="1244485"/>
              </a:xfrm>
              <a:prstGeom prst="wedgeRoundRectCallout">
                <a:avLst>
                  <a:gd name="adj1" fmla="val -64696"/>
                  <a:gd name="adj2" fmla="val -31119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0" dirty="0">
                    <a:solidFill>
                      <a:schemeClr val="accent5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56CDC0BE-D206-A351-C82B-AA1905411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1969495"/>
                <a:ext cx="4224950" cy="1244485"/>
              </a:xfrm>
              <a:prstGeom prst="wedgeRoundRectCallout">
                <a:avLst>
                  <a:gd name="adj1" fmla="val -64696"/>
                  <a:gd name="adj2" fmla="val -31119"/>
                  <a:gd name="adj3" fmla="val 16667"/>
                </a:avLst>
              </a:prstGeom>
              <a:blipFill>
                <a:blip r:embed="rId3"/>
                <a:stretch>
                  <a:fillRect t="-3828" b="-15311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EA2C12FA-6F8B-A98D-2E60-160F6C97325A}"/>
                  </a:ext>
                </a:extLst>
              </p:cNvPr>
              <p:cNvSpPr/>
              <p:nvPr/>
            </p:nvSpPr>
            <p:spPr>
              <a:xfrm>
                <a:off x="7471750" y="4032610"/>
                <a:ext cx="4224950" cy="1244485"/>
              </a:xfrm>
              <a:prstGeom prst="wedgeRoundRectCallout">
                <a:avLst>
                  <a:gd name="adj1" fmla="val -31481"/>
                  <a:gd name="adj2" fmla="val -74768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0" dirty="0">
                    <a:solidFill>
                      <a:schemeClr val="accent5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6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EA2C12FA-6F8B-A98D-2E60-160F6C9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750" y="4032610"/>
                <a:ext cx="4224950" cy="1244485"/>
              </a:xfrm>
              <a:prstGeom prst="wedgeRoundRectCallout">
                <a:avLst>
                  <a:gd name="adj1" fmla="val -31481"/>
                  <a:gd name="adj2" fmla="val -74768"/>
                  <a:gd name="adj3" fmla="val 16667"/>
                </a:avLst>
              </a:prstGeom>
              <a:blipFill>
                <a:blip r:embed="rId4"/>
                <a:stretch>
                  <a:fillRect l="-2579" b="-11877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7E89501C-0190-7947-EDBB-252E0502FF3E}"/>
                  </a:ext>
                </a:extLst>
              </p:cNvPr>
              <p:cNvSpPr/>
              <p:nvPr/>
            </p:nvSpPr>
            <p:spPr>
              <a:xfrm>
                <a:off x="5178393" y="5641086"/>
                <a:ext cx="2034389" cy="645414"/>
              </a:xfrm>
              <a:prstGeom prst="wedgeRoundRectCallout">
                <a:avLst>
                  <a:gd name="adj1" fmla="val -35041"/>
                  <a:gd name="adj2" fmla="val -80379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dom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7E89501C-0190-7947-EDBB-252E0502F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93" y="5641086"/>
                <a:ext cx="2034389" cy="645414"/>
              </a:xfrm>
              <a:prstGeom prst="wedgeRoundRectCallout">
                <a:avLst>
                  <a:gd name="adj1" fmla="val -35041"/>
                  <a:gd name="adj2" fmla="val -8037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1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1B637-65A1-9108-BF5E-679C24112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1C82A-E29C-D240-0C5B-B2494A22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Representations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F6A03E-0C7A-4AF5-6171-E4BFD345E8A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2201991"/>
            <a:ext cx="5362575" cy="3859091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3600" dirty="0"/>
              <a:t>Function’s meaning</a:t>
            </a:r>
          </a:p>
          <a:p>
            <a:pPr marL="458787" lvl="1" indent="0">
              <a:spcBef>
                <a:spcPts val="600"/>
              </a:spcBef>
              <a:buNone/>
            </a:pPr>
            <a:r>
              <a:rPr lang="en-US" sz="3600" dirty="0"/>
              <a:t>Inputs and outputs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3D38D2-9C48-807F-D729-2FA576D65E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1300291"/>
            <a:ext cx="5362574" cy="901700"/>
          </a:xfrm>
        </p:spPr>
        <p:txBody>
          <a:bodyPr>
            <a:normAutofit/>
          </a:bodyPr>
          <a:lstStyle/>
          <a:p>
            <a:r>
              <a:rPr lang="en-US" sz="4000" dirty="0"/>
              <a:t>Extensional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F1EA7-B581-71C3-60DA-6D86FE75C2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4124" y="2201991"/>
            <a:ext cx="5362575" cy="3859091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3600" dirty="0"/>
              <a:t>Describe computation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600" dirty="0"/>
              <a:t>Multiple representations for same function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2219F9-CC5B-EBA6-7BB6-C33C2298A5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25" y="1300291"/>
            <a:ext cx="5362574" cy="901700"/>
          </a:xfrm>
        </p:spPr>
        <p:txBody>
          <a:bodyPr>
            <a:normAutofit/>
          </a:bodyPr>
          <a:lstStyle/>
          <a:p>
            <a:r>
              <a:rPr lang="en-US" sz="4000" dirty="0" err="1"/>
              <a:t>Intensional</a:t>
            </a:r>
            <a:endParaRPr lang="en-US" sz="40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6ECE010-0920-0263-0A02-9BE4266B2834}"/>
              </a:ext>
            </a:extLst>
          </p:cNvPr>
          <p:cNvSpPr/>
          <p:nvPr/>
        </p:nvSpPr>
        <p:spPr>
          <a:xfrm>
            <a:off x="398354" y="3568938"/>
            <a:ext cx="5251010" cy="1125199"/>
          </a:xfrm>
          <a:prstGeom prst="wedgeRoundRectCallout">
            <a:avLst>
              <a:gd name="adj1" fmla="val 18148"/>
              <a:gd name="adj2" fmla="val -753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Mathematically, function equals its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A7C3C9E9-8784-35F6-A54C-D17707AE0F67}"/>
                  </a:ext>
                </a:extLst>
              </p:cNvPr>
              <p:cNvSpPr/>
              <p:nvPr/>
            </p:nvSpPr>
            <p:spPr>
              <a:xfrm>
                <a:off x="7559266" y="4107510"/>
                <a:ext cx="4137433" cy="1125199"/>
              </a:xfrm>
              <a:prstGeom prst="wedgeRoundRectCallout">
                <a:avLst>
                  <a:gd name="adj1" fmla="val 12114"/>
                  <a:gd name="adj2" fmla="val -95508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5∗2+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accent5"/>
                    </a:solidFill>
                  </a:rPr>
                  <a:t> vs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+1+2+3+4</m:t>
                        </m:r>
                      </m:e>
                    </m:d>
                  </m:oMath>
                </a14:m>
                <a:endParaRPr lang="en-US" sz="3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A7C3C9E9-8784-35F6-A54C-D17707AE0F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266" y="4107510"/>
                <a:ext cx="4137433" cy="1125199"/>
              </a:xfrm>
              <a:prstGeom prst="wedgeRoundRectCallout">
                <a:avLst>
                  <a:gd name="adj1" fmla="val 12114"/>
                  <a:gd name="adj2" fmla="val -95508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3E0E770-EEE6-9924-40AD-0FAD3D8FC821}"/>
              </a:ext>
            </a:extLst>
          </p:cNvPr>
          <p:cNvSpPr/>
          <p:nvPr/>
        </p:nvSpPr>
        <p:spPr>
          <a:xfrm>
            <a:off x="7669467" y="5394576"/>
            <a:ext cx="3917030" cy="666506"/>
          </a:xfrm>
          <a:prstGeom prst="wedgeRoundRectCallout">
            <a:avLst>
              <a:gd name="adj1" fmla="val -55949"/>
              <a:gd name="adj2" fmla="val -315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Core of semantics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753E30-5D0A-E1B4-8A18-AA47DE2D70DC}"/>
              </a:ext>
            </a:extLst>
          </p:cNvPr>
          <p:cNvSpPr/>
          <p:nvPr/>
        </p:nvSpPr>
        <p:spPr>
          <a:xfrm>
            <a:off x="217568" y="4987288"/>
            <a:ext cx="7215328" cy="1140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Define extensional meaning from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intensional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7899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6" grpId="0" build="p"/>
      <p:bldP spid="9" grpId="0" build="p"/>
      <p:bldP spid="7" grpId="0" animBg="1"/>
      <p:bldP spid="11" grpId="0" animBg="1"/>
      <p:bldP spid="1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5A8F8-31A7-2D58-C0DA-5E04697C97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</p:spTree>
    <p:extLst>
      <p:ext uri="{BB962C8B-B14F-4D97-AF65-F5344CB8AC3E}">
        <p14:creationId xmlns:p14="http://schemas.microsoft.com/office/powerpoint/2010/main" val="144083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032C9-1DBC-ABDC-8346-C01CAEA79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71FBF-3324-0B79-34B5-ADA335D5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392EB-EEE3-2CC4-C50F-FFBCA4C0DC5B}"/>
              </a:ext>
            </a:extLst>
          </p:cNvPr>
          <p:cNvSpPr txBox="1"/>
          <p:nvPr/>
        </p:nvSpPr>
        <p:spPr>
          <a:xfrm>
            <a:off x="609858" y="2321980"/>
            <a:ext cx="1043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Wat: </a:t>
            </a:r>
            <a:r>
              <a:rPr lang="en-US" sz="3600" dirty="0">
                <a:hlinkClick r:id="rId3"/>
              </a:rPr>
              <a:t>https://www.destroyallsoftware.com/talks/wat</a:t>
            </a:r>
            <a:endParaRPr lang="en-US" sz="3600" dirty="0"/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[Gary Bernhardt 2012]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7562A-864B-83CB-EAFE-9B36CB4FFC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B39E9-17A1-3EC6-0514-2EA32E20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3EF195-76F7-CEB8-9EA0-BA533FAD2660}"/>
              </a:ext>
            </a:extLst>
          </p:cNvPr>
          <p:cNvGrpSpPr/>
          <p:nvPr/>
        </p:nvGrpSpPr>
        <p:grpSpPr>
          <a:xfrm>
            <a:off x="495300" y="1189394"/>
            <a:ext cx="7417415" cy="3662541"/>
            <a:chOff x="495300" y="1189394"/>
            <a:chExt cx="7417415" cy="36625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3538E5-5251-72BE-7E27-B01026271481}"/>
                </a:ext>
              </a:extLst>
            </p:cNvPr>
            <p:cNvSpPr txBox="1"/>
            <p:nvPr/>
          </p:nvSpPr>
          <p:spPr>
            <a:xfrm>
              <a:off x="3032564" y="1189394"/>
              <a:ext cx="2342885" cy="6463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3600" b="1" dirty="0"/>
                <a:t>JavaScript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3A44DE-805F-1BA0-1428-75B83C8CD5FA}"/>
                </a:ext>
              </a:extLst>
            </p:cNvPr>
            <p:cNvSpPr txBox="1"/>
            <p:nvPr/>
          </p:nvSpPr>
          <p:spPr>
            <a:xfrm>
              <a:off x="495300" y="1835725"/>
              <a:ext cx="7417415" cy="301621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class</a:t>
              </a:r>
              <a:r>
                <a:rPr lang="en-US" sz="3200" dirty="0">
                  <a:latin typeface="Consolas" panose="020B0609020204030204" pitchFamily="49" charset="0"/>
                </a:rPr>
                <a:t> Test {</a:t>
              </a:r>
            </a:p>
            <a:p>
              <a:r>
                <a:rPr lang="en-US" sz="3200" dirty="0">
                  <a:latin typeface="Consolas" panose="020B0609020204030204" pitchFamily="49" charset="0"/>
                </a:rPr>
                <a:t>  </a:t>
              </a:r>
              <a:r>
                <a:rPr lang="en-US" sz="3200" dirty="0" err="1">
                  <a:latin typeface="Consolas" panose="020B0609020204030204" pitchFamily="49" charset="0"/>
                </a:rPr>
                <a:t>amI</a:t>
              </a:r>
              <a:r>
                <a:rPr lang="en-US" sz="3200" dirty="0">
                  <a:latin typeface="Consolas" panose="020B0609020204030204" pitchFamily="49" charset="0"/>
                </a:rPr>
                <a:t>(obj) {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</a:rPr>
                <a:t>return</a:t>
              </a:r>
              <a:r>
                <a:rPr lang="en-US" sz="3200" dirty="0">
                  <a:latin typeface="Consolas" panose="020B0609020204030204" pitchFamily="49" charset="0"/>
                </a:rPr>
                <a:t> </a:t>
              </a:r>
              <a:r>
                <a:rPr lang="en-US" sz="3200" dirty="0">
                  <a:solidFill>
                    <a:schemeClr val="accent3"/>
                  </a:solidFill>
                  <a:latin typeface="Consolas" panose="020B0609020204030204" pitchFamily="49" charset="0"/>
                </a:rPr>
                <a:t>this</a:t>
              </a:r>
              <a:r>
                <a:rPr lang="en-US" sz="3200" dirty="0">
                  <a:latin typeface="Consolas" panose="020B0609020204030204" pitchFamily="49" charset="0"/>
                </a:rPr>
                <a:t> === obj}</a:t>
              </a:r>
            </a:p>
            <a:p>
              <a:r>
                <a:rPr lang="en-US" sz="3200" dirty="0">
                  <a:latin typeface="Consolas" panose="020B0609020204030204" pitchFamily="49" charset="0"/>
                </a:rPr>
                <a:t>}</a:t>
              </a:r>
            </a:p>
            <a:p>
              <a:pPr>
                <a:spcBef>
                  <a:spcPts val="1800"/>
                </a:spcBef>
              </a:pP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</a:rPr>
                <a:t>var</a:t>
              </a:r>
              <a:r>
                <a:rPr lang="en-US" sz="3200" dirty="0">
                  <a:latin typeface="Consolas" panose="020B0609020204030204" pitchFamily="49" charset="0"/>
                </a:rPr>
                <a:t> t = </a:t>
              </a:r>
              <a:r>
                <a:rPr lang="en-US" sz="3200" dirty="0">
                  <a:solidFill>
                    <a:schemeClr val="accent3"/>
                  </a:solidFill>
                  <a:latin typeface="Consolas" panose="020B0609020204030204" pitchFamily="49" charset="0"/>
                </a:rPr>
                <a:t>new</a:t>
              </a:r>
              <a:r>
                <a:rPr lang="en-US" sz="3200" dirty="0">
                  <a:latin typeface="Consolas" panose="020B0609020204030204" pitchFamily="49" charset="0"/>
                </a:rPr>
                <a:t> Test(); </a:t>
              </a:r>
              <a:r>
                <a:rPr lang="en-US" sz="3200" dirty="0" err="1">
                  <a:latin typeface="Consolas" panose="020B0609020204030204" pitchFamily="49" charset="0"/>
                </a:rPr>
                <a:t>t.amI</a:t>
              </a:r>
              <a:r>
                <a:rPr lang="en-US" sz="3200" dirty="0">
                  <a:latin typeface="Consolas" panose="020B0609020204030204" pitchFamily="49" charset="0"/>
                </a:rPr>
                <a:t>(t)</a:t>
              </a:r>
            </a:p>
            <a:p>
              <a:pPr>
                <a:spcBef>
                  <a:spcPts val="1800"/>
                </a:spcBef>
              </a:pP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</a:rPr>
                <a:t>var</a:t>
              </a:r>
              <a:r>
                <a:rPr lang="en-US" sz="3200" dirty="0">
                  <a:latin typeface="Consolas" panose="020B0609020204030204" pitchFamily="49" charset="0"/>
                </a:rPr>
                <a:t> g = </a:t>
              </a:r>
              <a:r>
                <a:rPr lang="en-US" sz="3200" dirty="0" err="1">
                  <a:latin typeface="Consolas" panose="020B0609020204030204" pitchFamily="49" charset="0"/>
                </a:rPr>
                <a:t>t.amI</a:t>
              </a:r>
              <a:r>
                <a:rPr lang="en-US" sz="3200" dirty="0">
                  <a:latin typeface="Consolas" panose="020B0609020204030204" pitchFamily="49" charset="0"/>
                </a:rPr>
                <a:t>; g(t)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211F38-9F6F-CC16-D923-FC0648C11F26}"/>
              </a:ext>
            </a:extLst>
          </p:cNvPr>
          <p:cNvGrpSpPr/>
          <p:nvPr/>
        </p:nvGrpSpPr>
        <p:grpSpPr>
          <a:xfrm>
            <a:off x="8706408" y="1189394"/>
            <a:ext cx="2670923" cy="1954381"/>
            <a:chOff x="8706408" y="1189394"/>
            <a:chExt cx="2670923" cy="19543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27A2B9-ED46-9478-EE9D-608110C846AA}"/>
                </a:ext>
              </a:extLst>
            </p:cNvPr>
            <p:cNvSpPr txBox="1"/>
            <p:nvPr/>
          </p:nvSpPr>
          <p:spPr>
            <a:xfrm>
              <a:off x="8706408" y="1835725"/>
              <a:ext cx="2670923" cy="130805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3200" dirty="0">
                  <a:latin typeface="Consolas" panose="020B0609020204030204" pitchFamily="49" charset="0"/>
                </a:rPr>
                <a:t>a = [1], 2</a:t>
              </a:r>
            </a:p>
            <a:p>
              <a:pPr>
                <a:spcBef>
                  <a:spcPts val="1800"/>
                </a:spcBef>
              </a:pPr>
              <a:r>
                <a:rPr lang="en-US" sz="3200" dirty="0">
                  <a:latin typeface="Consolas" panose="020B0609020204030204" pitchFamily="49" charset="0"/>
                </a:rPr>
                <a:t>a[0] += [3]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9066AF-16EE-C972-FEFB-7D9C153F0A59}"/>
                </a:ext>
              </a:extLst>
            </p:cNvPr>
            <p:cNvSpPr txBox="1"/>
            <p:nvPr/>
          </p:nvSpPr>
          <p:spPr>
            <a:xfrm>
              <a:off x="9213757" y="1189394"/>
              <a:ext cx="1656224" cy="6463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3600" b="1" dirty="0"/>
                <a:t>Python</a:t>
              </a: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3B4C0FD-5A5E-43CA-DC6D-E6CCBABC628D}"/>
              </a:ext>
            </a:extLst>
          </p:cNvPr>
          <p:cNvSpPr/>
          <p:nvPr/>
        </p:nvSpPr>
        <p:spPr>
          <a:xfrm>
            <a:off x="5311923" y="1492087"/>
            <a:ext cx="3149003" cy="729263"/>
          </a:xfrm>
          <a:prstGeom prst="wedgeRoundRectCallout">
            <a:avLst>
              <a:gd name="adj1" fmla="val -19617"/>
              <a:gd name="adj2" fmla="val 912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“same object”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DE6121-2F74-9F46-D4E6-99595607AB13}"/>
              </a:ext>
            </a:extLst>
          </p:cNvPr>
          <p:cNvSpPr/>
          <p:nvPr/>
        </p:nvSpPr>
        <p:spPr>
          <a:xfrm>
            <a:off x="8097614" y="3248629"/>
            <a:ext cx="3888509" cy="2508115"/>
          </a:xfrm>
          <a:prstGeom prst="roundRect">
            <a:avLst>
              <a:gd name="adj" fmla="val 522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5000"/>
              </a:lnSpc>
            </a:pPr>
            <a:r>
              <a:rPr lang="en-US" sz="3200" dirty="0">
                <a:solidFill>
                  <a:schemeClr val="accent2"/>
                </a:solidFill>
              </a:rPr>
              <a:t>In small groups:</a:t>
            </a:r>
          </a:p>
          <a:p>
            <a:pPr marL="274320" indent="-27432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Introduce yourself</a:t>
            </a:r>
          </a:p>
          <a:p>
            <a:pPr marL="548640" lvl="1" indent="-274320">
              <a:lnSpc>
                <a:spcPct val="95000"/>
              </a:lnSpc>
              <a:buFont typeface="Aptos" panose="020B0004020202020204" pitchFamily="34" charset="0"/>
              <a:buChar char="-"/>
            </a:pPr>
            <a:r>
              <a:rPr lang="en-US" sz="3200" dirty="0">
                <a:solidFill>
                  <a:schemeClr val="accent2"/>
                </a:solidFill>
              </a:rPr>
              <a:t>Program &amp; year</a:t>
            </a:r>
          </a:p>
          <a:p>
            <a:pPr marL="548640" lvl="1" indent="-274320">
              <a:lnSpc>
                <a:spcPct val="95000"/>
              </a:lnSpc>
              <a:buFont typeface="Aptos" panose="020B0004020202020204" pitchFamily="34" charset="0"/>
              <a:buChar char="-"/>
            </a:pPr>
            <a:r>
              <a:rPr lang="en-US" sz="3200" dirty="0">
                <a:solidFill>
                  <a:schemeClr val="accent2"/>
                </a:solidFill>
              </a:rPr>
              <a:t>Interests</a:t>
            </a:r>
          </a:p>
          <a:p>
            <a:pPr marL="274320" indent="-27432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Analyze programs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E922025-7B11-B244-B702-CC2AD919CD3B}"/>
              </a:ext>
            </a:extLst>
          </p:cNvPr>
          <p:cNvSpPr/>
          <p:nvPr/>
        </p:nvSpPr>
        <p:spPr>
          <a:xfrm>
            <a:off x="3678775" y="4998699"/>
            <a:ext cx="4301050" cy="999134"/>
          </a:xfrm>
          <a:prstGeom prst="wedgeRoundRectCallout">
            <a:avLst>
              <a:gd name="adj1" fmla="val 59284"/>
              <a:gd name="adj2" fmla="val 10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accent5"/>
                </a:solidFill>
              </a:rPr>
              <a:t>What </a:t>
            </a:r>
            <a:r>
              <a:rPr lang="en-US" sz="3200" i="1" dirty="0">
                <a:solidFill>
                  <a:schemeClr val="accent5"/>
                </a:solidFill>
              </a:rPr>
              <a:t>should</a:t>
            </a:r>
            <a:r>
              <a:rPr lang="en-US" sz="3200" dirty="0">
                <a:solidFill>
                  <a:schemeClr val="accent5"/>
                </a:solidFill>
              </a:rPr>
              <a:t> they do?</a:t>
            </a:r>
          </a:p>
          <a:p>
            <a:pPr algn="ctr">
              <a:lnSpc>
                <a:spcPct val="95000"/>
              </a:lnSpc>
            </a:pPr>
            <a:r>
              <a:rPr lang="en-US" sz="3200" dirty="0">
                <a:solidFill>
                  <a:schemeClr val="accent5"/>
                </a:solidFill>
              </a:rPr>
              <a:t>What </a:t>
            </a:r>
            <a:r>
              <a:rPr lang="en-US" sz="3200" i="1" dirty="0">
                <a:solidFill>
                  <a:schemeClr val="accent5"/>
                </a:solidFill>
              </a:rPr>
              <a:t>do</a:t>
            </a:r>
            <a:r>
              <a:rPr lang="en-US" sz="3200" dirty="0">
                <a:solidFill>
                  <a:schemeClr val="accent5"/>
                </a:solidFill>
              </a:rPr>
              <a:t> they do?</a:t>
            </a:r>
          </a:p>
        </p:txBody>
      </p:sp>
    </p:spTree>
    <p:extLst>
      <p:ext uri="{BB962C8B-B14F-4D97-AF65-F5344CB8AC3E}">
        <p14:creationId xmlns:p14="http://schemas.microsoft.com/office/powerpoint/2010/main" val="11723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4D7A06-935F-45D2-AFAB-6532262AF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0D72E-1DF7-452C-D2F4-ED0F3E0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Behavior: Java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53B65-B541-197D-D285-D0FD7840C44B}"/>
              </a:ext>
            </a:extLst>
          </p:cNvPr>
          <p:cNvSpPr txBox="1"/>
          <p:nvPr/>
        </p:nvSpPr>
        <p:spPr>
          <a:xfrm>
            <a:off x="1824638" y="1541253"/>
            <a:ext cx="8542724" cy="3570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latin typeface="Consolas" panose="020B0609020204030204" pitchFamily="49" charset="0"/>
              </a:rPr>
              <a:t> A {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static final int</a:t>
            </a:r>
            <a:r>
              <a:rPr lang="en-US" sz="3600" dirty="0">
                <a:latin typeface="Consolas" panose="020B0609020204030204" pitchFamily="49" charset="0"/>
              </a:rPr>
              <a:t> a = </a:t>
            </a:r>
            <a:r>
              <a:rPr lang="en-US" sz="3600" dirty="0" err="1">
                <a:latin typeface="Consolas" panose="020B0609020204030204" pitchFamily="49" charset="0"/>
              </a:rPr>
              <a:t>B.b</a:t>
            </a:r>
            <a:r>
              <a:rPr lang="en-US" sz="3600" dirty="0">
                <a:latin typeface="Consolas" panose="020B0609020204030204" pitchFamily="49" charset="0"/>
              </a:rPr>
              <a:t> + 1;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latin typeface="Consolas" panose="020B0609020204030204" pitchFamily="49" charset="0"/>
              </a:rPr>
              <a:t> B {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static final int</a:t>
            </a:r>
            <a:r>
              <a:rPr lang="en-US" sz="3600" dirty="0">
                <a:latin typeface="Consolas" panose="020B0609020204030204" pitchFamily="49" charset="0"/>
              </a:rPr>
              <a:t> b = </a:t>
            </a:r>
            <a:r>
              <a:rPr lang="en-US" sz="3600" dirty="0" err="1">
                <a:latin typeface="Consolas" panose="020B0609020204030204" pitchFamily="49" charset="0"/>
              </a:rPr>
              <a:t>A.a</a:t>
            </a:r>
            <a:r>
              <a:rPr lang="en-US" sz="3600" dirty="0">
                <a:latin typeface="Consolas" panose="020B0609020204030204" pitchFamily="49" charset="0"/>
              </a:rPr>
              <a:t> + 1;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FF4F79F-22BA-8517-B5CE-DC16E4953DDE}"/>
              </a:ext>
            </a:extLst>
          </p:cNvPr>
          <p:cNvSpPr/>
          <p:nvPr/>
        </p:nvSpPr>
        <p:spPr>
          <a:xfrm>
            <a:off x="3575107" y="5326372"/>
            <a:ext cx="4508384" cy="729263"/>
          </a:xfrm>
          <a:prstGeom prst="wedgeRoundRectCallout">
            <a:avLst>
              <a:gd name="adj1" fmla="val 14218"/>
              <a:gd name="adj2" fmla="val -8060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should this do?</a:t>
            </a:r>
          </a:p>
        </p:txBody>
      </p:sp>
    </p:spTree>
    <p:extLst>
      <p:ext uri="{BB962C8B-B14F-4D97-AF65-F5344CB8AC3E}">
        <p14:creationId xmlns:p14="http://schemas.microsoft.com/office/powerpoint/2010/main" val="36336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C954AF-CFB6-8C86-7A10-5A16C6B293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dirty="0"/>
              <a:t>How do we know what a language does?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08E69-1B75-7E5D-76DD-4AF11C83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Program Behavior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E9C1F-09C5-45DA-F52A-01E8623846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38E93AC-57E8-C1DA-1207-F6DB1C4953AB}"/>
              </a:ext>
            </a:extLst>
          </p:cNvPr>
          <p:cNvSpPr/>
          <p:nvPr/>
        </p:nvSpPr>
        <p:spPr>
          <a:xfrm>
            <a:off x="1028700" y="4549942"/>
            <a:ext cx="3478960" cy="1119856"/>
          </a:xfrm>
          <a:prstGeom prst="wedgeRoundRectCallout">
            <a:avLst>
              <a:gd name="adj1" fmla="val 24489"/>
              <a:gd name="adj2" fmla="val -7274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should we implement?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2ADE8C8-4EF0-0581-26D3-6FEBEB5E67B8}"/>
              </a:ext>
            </a:extLst>
          </p:cNvPr>
          <p:cNvSpPr/>
          <p:nvPr/>
        </p:nvSpPr>
        <p:spPr>
          <a:xfrm>
            <a:off x="4982841" y="3709245"/>
            <a:ext cx="3176421" cy="663134"/>
          </a:xfrm>
          <a:prstGeom prst="wedgeRoundRectCallout">
            <a:avLst>
              <a:gd name="adj1" fmla="val -56842"/>
              <a:gd name="adj2" fmla="val -407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Is there a bug?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C389795-BBA3-C34E-416F-4D8CD1C9C8EB}"/>
              </a:ext>
            </a:extLst>
          </p:cNvPr>
          <p:cNvSpPr/>
          <p:nvPr/>
        </p:nvSpPr>
        <p:spPr>
          <a:xfrm>
            <a:off x="1274215" y="3179006"/>
            <a:ext cx="3478960" cy="1119856"/>
          </a:xfrm>
          <a:prstGeom prst="wedgeRoundRectCallout">
            <a:avLst>
              <a:gd name="adj1" fmla="val 30922"/>
              <a:gd name="adj2" fmla="val -721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Need an implementation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FA07916-236A-4CF3-12A0-F6AD3CC651D2}"/>
              </a:ext>
            </a:extLst>
          </p:cNvPr>
          <p:cNvSpPr/>
          <p:nvPr/>
        </p:nvSpPr>
        <p:spPr>
          <a:xfrm>
            <a:off x="3588860" y="2272528"/>
            <a:ext cx="4570402" cy="663134"/>
          </a:xfrm>
          <a:prstGeom prst="wedgeRoundRectCallout">
            <a:avLst>
              <a:gd name="adj1" fmla="val -12151"/>
              <a:gd name="adj2" fmla="val -1102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Test weird programs?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1BAF10-2806-3ADA-8FD2-196705FA98B6}"/>
              </a:ext>
            </a:extLst>
          </p:cNvPr>
          <p:cNvSpPr/>
          <p:nvPr/>
        </p:nvSpPr>
        <p:spPr>
          <a:xfrm>
            <a:off x="5614289" y="4697431"/>
            <a:ext cx="5237018" cy="824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Need a specification!</a:t>
            </a:r>
          </a:p>
        </p:txBody>
      </p:sp>
    </p:spTree>
    <p:extLst>
      <p:ext uri="{BB962C8B-B14F-4D97-AF65-F5344CB8AC3E}">
        <p14:creationId xmlns:p14="http://schemas.microsoft.com/office/powerpoint/2010/main" val="30096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9" grpId="0" animBg="1"/>
      <p:bldP spid="6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47087-0B24-5F80-C518-C8471B9A1B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sz="4000" dirty="0"/>
              <a:t>How do we specify a programming language?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/>
              <a:t>Industry: specification document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/>
              <a:t>Formal Specification:</a:t>
            </a:r>
          </a:p>
          <a:p>
            <a:pPr marL="640080" lvl="1" indent="-365760">
              <a:spcBef>
                <a:spcPts val="600"/>
              </a:spcBef>
            </a:pPr>
            <a:r>
              <a:rPr lang="en-US" sz="3600" dirty="0"/>
              <a:t>Syntax</a:t>
            </a:r>
          </a:p>
          <a:p>
            <a:pPr marL="640080" lvl="1" indent="-365760">
              <a:spcBef>
                <a:spcPts val="600"/>
              </a:spcBef>
            </a:pPr>
            <a:r>
              <a:rPr lang="en-US" sz="3600" dirty="0"/>
              <a:t>Semantics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86A7C5-98F6-D4E4-E324-6DA2757D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Specification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AB2D3-07AA-90A8-9C24-CF89594741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3811EA7-FDF6-3381-15FA-AAC0E0A4C1B2}"/>
              </a:ext>
            </a:extLst>
          </p:cNvPr>
          <p:cNvSpPr/>
          <p:nvPr/>
        </p:nvSpPr>
        <p:spPr>
          <a:xfrm>
            <a:off x="3229937" y="3887187"/>
            <a:ext cx="5098461" cy="613396"/>
          </a:xfrm>
          <a:prstGeom prst="wedgeRoundRectCallout">
            <a:avLst>
              <a:gd name="adj1" fmla="val -61015"/>
              <a:gd name="adj2" fmla="val -87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programs look like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C39CB2-5352-AA8F-70EE-93AA7D67DE47}"/>
              </a:ext>
            </a:extLst>
          </p:cNvPr>
          <p:cNvSpPr/>
          <p:nvPr/>
        </p:nvSpPr>
        <p:spPr>
          <a:xfrm>
            <a:off x="2673937" y="5099632"/>
            <a:ext cx="3879263" cy="613396"/>
          </a:xfrm>
          <a:prstGeom prst="wedgeRoundRectCallout">
            <a:avLst>
              <a:gd name="adj1" fmla="val -32591"/>
              <a:gd name="adj2" fmla="val -935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What programs do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B18454C-CA9F-63A8-5C8E-5E2607BEB281}"/>
              </a:ext>
            </a:extLst>
          </p:cNvPr>
          <p:cNvSpPr/>
          <p:nvPr/>
        </p:nvSpPr>
        <p:spPr>
          <a:xfrm>
            <a:off x="8261351" y="2331756"/>
            <a:ext cx="3371849" cy="1097244"/>
          </a:xfrm>
          <a:prstGeom prst="wedgeRoundRectCallout">
            <a:avLst>
              <a:gd name="adj1" fmla="val -62522"/>
              <a:gd name="adj2" fmla="val -2557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5"/>
                </a:solidFill>
              </a:rPr>
              <a:t>Often vague and ambiguous</a:t>
            </a:r>
          </a:p>
        </p:txBody>
      </p:sp>
    </p:spTree>
    <p:extLst>
      <p:ext uri="{BB962C8B-B14F-4D97-AF65-F5344CB8AC3E}">
        <p14:creationId xmlns:p14="http://schemas.microsoft.com/office/powerpoint/2010/main" val="20880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CB57A-149C-0E92-A9C1-21FF6679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ECB98-E3E7-ADAC-C5A9-84E50EF4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Semantics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07A8B-28F8-5221-32A9-94812DA61F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5300" y="2080803"/>
            <a:ext cx="5362575" cy="1141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happens when program runs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5E054-3235-146D-27BD-A1F3249954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1275828"/>
            <a:ext cx="5362574" cy="9017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Dynamic Semantics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F9B00D-AF6B-183E-0033-C5CFBF1189E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4124" y="2080803"/>
            <a:ext cx="5362575" cy="1141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Reason about programs </a:t>
            </a:r>
            <a:r>
              <a:rPr lang="en-US" sz="3600" i="1" dirty="0"/>
              <a:t>before</a:t>
            </a:r>
            <a:r>
              <a:rPr lang="en-US" sz="3600" dirty="0"/>
              <a:t> they run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511A88-C0CF-2FE1-C37D-3DF36482BF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25" y="1275828"/>
            <a:ext cx="5362574" cy="9017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Static Semantics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780E50B-46C5-F290-5C76-29F36C0CA7ED}"/>
              </a:ext>
            </a:extLst>
          </p:cNvPr>
          <p:cNvSpPr txBox="1">
            <a:spLocks/>
          </p:cNvSpPr>
          <p:nvPr/>
        </p:nvSpPr>
        <p:spPr>
          <a:xfrm>
            <a:off x="307100" y="3277097"/>
            <a:ext cx="5738976" cy="302122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Operational Semantics</a:t>
            </a:r>
          </a:p>
          <a:p>
            <a:pPr marL="640080" lvl="1" indent="-274320"/>
            <a:r>
              <a:rPr lang="en-US" dirty="0"/>
              <a:t>Execution on abstract machine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Denotational Semantics</a:t>
            </a:r>
          </a:p>
          <a:p>
            <a:pPr marL="640080" lvl="1" indent="-274320"/>
            <a:r>
              <a:rPr lang="en-US" dirty="0"/>
              <a:t>Program as mathematical object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Axiomatic Semantics</a:t>
            </a:r>
          </a:p>
          <a:p>
            <a:pPr marL="640080" lvl="1" indent="-274320"/>
            <a:r>
              <a:rPr lang="en-US" dirty="0"/>
              <a:t>Logical formulae program obeys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0406A27-6718-8D39-6C25-155C00FA034B}"/>
              </a:ext>
            </a:extLst>
          </p:cNvPr>
          <p:cNvSpPr txBox="1">
            <a:spLocks/>
          </p:cNvSpPr>
          <p:nvPr/>
        </p:nvSpPr>
        <p:spPr>
          <a:xfrm>
            <a:off x="6183037" y="3277097"/>
            <a:ext cx="5664750" cy="268423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6213" indent="-1762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50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922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018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Type Systems</a:t>
            </a:r>
          </a:p>
          <a:p>
            <a:pPr marL="640080" lvl="1" indent="-274320"/>
            <a:r>
              <a:rPr lang="en-US" dirty="0"/>
              <a:t>How sub-programs may interact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2"/>
                </a:solidFill>
              </a:rPr>
              <a:t>Static Analysis</a:t>
            </a:r>
          </a:p>
          <a:p>
            <a:pPr marL="640080" lvl="1" indent="-274320"/>
            <a:r>
              <a:rPr lang="en-US" dirty="0"/>
              <a:t>Many properties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FFB7F4-7F71-D75A-934F-B644D3258837}"/>
              </a:ext>
            </a:extLst>
          </p:cNvPr>
          <p:cNvSpPr/>
          <p:nvPr/>
        </p:nvSpPr>
        <p:spPr>
          <a:xfrm>
            <a:off x="5530979" y="201985"/>
            <a:ext cx="4043327" cy="11411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Precisely define these ideas!</a:t>
            </a:r>
          </a:p>
        </p:txBody>
      </p:sp>
    </p:spTree>
    <p:extLst>
      <p:ext uri="{BB962C8B-B14F-4D97-AF65-F5344CB8AC3E}">
        <p14:creationId xmlns:p14="http://schemas.microsoft.com/office/powerpoint/2010/main" val="36250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A712C0-4A94-F60A-868F-28AA273DC8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4000" dirty="0"/>
              <a:t>You will be able to:</a:t>
            </a:r>
          </a:p>
          <a:p>
            <a:pPr marL="274320" indent="-274320">
              <a:spcBef>
                <a:spcPts val="600"/>
              </a:spcBef>
            </a:pPr>
            <a:r>
              <a:rPr lang="en-US" sz="3600" dirty="0"/>
              <a:t>Define language features with formal models.</a:t>
            </a:r>
          </a:p>
          <a:p>
            <a:pPr marL="274320" indent="-274320">
              <a:spcBef>
                <a:spcPts val="3600"/>
              </a:spcBef>
            </a:pPr>
            <a:r>
              <a:rPr lang="en-US" sz="3600" dirty="0"/>
              <a:t>State and prove theorems about languages using a variety of techniques.</a:t>
            </a:r>
          </a:p>
          <a:p>
            <a:pPr marL="274320" indent="-274320">
              <a:spcBef>
                <a:spcPts val="3600"/>
              </a:spcBef>
            </a:pPr>
            <a:r>
              <a:rPr lang="en-US" sz="3600" dirty="0"/>
              <a:t>Analyze language properties with formal techniques.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F7390-71F8-5F86-C549-53396498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01EBE4-D2D3-69C5-EF84-C1A078D022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Computer Science 704 – Principles of Programming Languages – Fall 2025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9627C01-6A15-7FEC-D4A1-C1EEAF32E2B7}"/>
              </a:ext>
            </a:extLst>
          </p:cNvPr>
          <p:cNvSpPr/>
          <p:nvPr/>
        </p:nvSpPr>
        <p:spPr>
          <a:xfrm>
            <a:off x="5607894" y="903671"/>
            <a:ext cx="5390484" cy="991132"/>
          </a:xfrm>
          <a:prstGeom prst="wedgeRoundRectCallout">
            <a:avLst>
              <a:gd name="adj1" fmla="val -16897"/>
              <a:gd name="adj2" fmla="val 716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Inference rules, denotational semantics, etc.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6E3E99B-FF8B-8C28-2436-4D40F462E77C}"/>
              </a:ext>
            </a:extLst>
          </p:cNvPr>
          <p:cNvSpPr/>
          <p:nvPr/>
        </p:nvSpPr>
        <p:spPr>
          <a:xfrm>
            <a:off x="5599442" y="3554802"/>
            <a:ext cx="5831698" cy="587969"/>
          </a:xfrm>
          <a:prstGeom prst="wedgeRoundRectCallout">
            <a:avLst>
              <a:gd name="adj1" fmla="val -58680"/>
              <a:gd name="adj2" fmla="val -239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Induction, logical relations, etc.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122AFF6-BB19-F3FC-95FC-BA5FE92EA091}"/>
              </a:ext>
            </a:extLst>
          </p:cNvPr>
          <p:cNvSpPr/>
          <p:nvPr/>
        </p:nvSpPr>
        <p:spPr>
          <a:xfrm>
            <a:off x="1566630" y="5191856"/>
            <a:ext cx="4041264" cy="991132"/>
          </a:xfrm>
          <a:prstGeom prst="wedgeRoundRectCallout">
            <a:avLst>
              <a:gd name="adj1" fmla="val 16172"/>
              <a:gd name="adj2" fmla="val -728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Termination, secure information flow, etc.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6DFE947-F979-D249-F950-68AB97CD03E5}"/>
              </a:ext>
            </a:extLst>
          </p:cNvPr>
          <p:cNvSpPr/>
          <p:nvPr/>
        </p:nvSpPr>
        <p:spPr>
          <a:xfrm>
            <a:off x="7091396" y="5191856"/>
            <a:ext cx="4354590" cy="991132"/>
          </a:xfrm>
          <a:prstGeom prst="wedgeRoundRectCallout">
            <a:avLst>
              <a:gd name="adj1" fmla="val -16803"/>
              <a:gd name="adj2" fmla="val -782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/>
                </a:solidFill>
              </a:rPr>
              <a:t>Type systems, abstract interpretation, etc.</a:t>
            </a:r>
          </a:p>
        </p:txBody>
      </p:sp>
    </p:spTree>
    <p:extLst>
      <p:ext uri="{BB962C8B-B14F-4D97-AF65-F5344CB8AC3E}">
        <p14:creationId xmlns:p14="http://schemas.microsoft.com/office/powerpoint/2010/main" val="14272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UW-Madsion-Theme">
  <a:themeElements>
    <a:clrScheme name="Office + UW Madison Red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4472C4"/>
      </a:accent2>
      <a:accent3>
        <a:srgbClr val="ED7D31"/>
      </a:accent3>
      <a:accent4>
        <a:srgbClr val="FFC000"/>
      </a:accent4>
      <a:accent5>
        <a:srgbClr val="8A3CC4"/>
      </a:accent5>
      <a:accent6>
        <a:srgbClr val="70AD47"/>
      </a:accent6>
      <a:hlink>
        <a:srgbClr val="0479A8"/>
      </a:hlink>
      <a:folHlink>
        <a:srgbClr val="0479A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Madsion-Theme" id="{66260DD8-02F1-49A3-B7E1-8B7906324D72}" vid="{DAB8D696-C94E-4C63-92E0-F3D97FCA4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UW-Madsion-Theme</Template>
  <TotalTime>6043</TotalTime>
  <Words>1165</Words>
  <Application>Microsoft Office PowerPoint</Application>
  <PresentationFormat>Widescreen</PresentationFormat>
  <Paragraphs>217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Consolas</vt:lpstr>
      <vt:lpstr>UW-Madsion-Theme</vt:lpstr>
      <vt:lpstr>Comp Sci 704 Principles of Programming Languages</vt:lpstr>
      <vt:lpstr>What is a Program?</vt:lpstr>
      <vt:lpstr>Odd Program Behavior</vt:lpstr>
      <vt:lpstr>Odd Program Behavior</vt:lpstr>
      <vt:lpstr>Odd Program Behavior: Java</vt:lpstr>
      <vt:lpstr>Odd Program Behavior</vt:lpstr>
      <vt:lpstr>Language Specification</vt:lpstr>
      <vt:lpstr>Formal Semantics</vt:lpstr>
      <vt:lpstr>Learning Outcomes</vt:lpstr>
      <vt:lpstr>What to Expect</vt:lpstr>
      <vt:lpstr>What to Expect: In Class</vt:lpstr>
      <vt:lpstr>What to Expect: Homework</vt:lpstr>
      <vt:lpstr>What to Expect: Exams</vt:lpstr>
      <vt:lpstr>Grading</vt:lpstr>
      <vt:lpstr>More Information</vt:lpstr>
      <vt:lpstr>Mathematical Preliminaries</vt:lpstr>
      <vt:lpstr>Mathematical Basis</vt:lpstr>
      <vt:lpstr>Binary Relations</vt:lpstr>
      <vt:lpstr>Binary Relations: Examples</vt:lpstr>
      <vt:lpstr>Relation Composition</vt:lpstr>
      <vt:lpstr>Relation Composition</vt:lpstr>
      <vt:lpstr>Functions</vt:lpstr>
      <vt:lpstr>Function Representations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Cecchetti</dc:creator>
  <cp:lastModifiedBy>Ethan Cecchetti</cp:lastModifiedBy>
  <cp:revision>119</cp:revision>
  <dcterms:created xsi:type="dcterms:W3CDTF">2024-08-14T19:35:50Z</dcterms:created>
  <dcterms:modified xsi:type="dcterms:W3CDTF">2025-09-04T17:33:23Z</dcterms:modified>
</cp:coreProperties>
</file>